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1" d="100"/>
          <a:sy n="91" d="100"/>
        </p:scale>
        <p:origin x="7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9DE92C-456B-43E1-8AA2-934F41D9373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267223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E69DE92C-456B-43E1-8AA2-934F41D93735}" type="datetimeFigureOut">
              <a:rPr lang="en-GB" smtClean="0"/>
              <a:t>23/06/2023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1717531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9DE92C-456B-43E1-8AA2-934F41D9373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2177044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9DE92C-456B-43E1-8AA2-934F41D9373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E758C-9195-4673-B4C5-2B6CF9BB2348}" type="slidenum">
              <a:rPr lang="en-GB" smtClean="0"/>
              <a:t>‹#›</a:t>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35428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9DE92C-456B-43E1-8AA2-934F41D9373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4192016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9DE92C-456B-43E1-8AA2-934F41D9373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E758C-9195-4673-B4C5-2B6CF9BB2348}" type="slidenum">
              <a:rPr lang="en-GB" smtClean="0"/>
              <a:t>‹#›</a:t>
            </a:fld>
            <a:endParaRPr lang="en-GB"/>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9185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9DE92C-456B-43E1-8AA2-934F41D9373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3192187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9DE92C-456B-43E1-8AA2-934F41D9373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4099163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9DE92C-456B-43E1-8AA2-934F41D9373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183479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9DE92C-456B-43E1-8AA2-934F41D9373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84258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9DE92C-456B-43E1-8AA2-934F41D9373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128413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9DE92C-456B-43E1-8AA2-934F41D93735}" type="datetimeFigureOut">
              <a:rPr lang="en-GB" smtClean="0"/>
              <a:t>23/06/2023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55679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9DE92C-456B-43E1-8AA2-934F41D93735}" type="datetimeFigureOut">
              <a:rPr lang="en-GB" smtClean="0"/>
              <a:t>23/06/2023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13515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9DE92C-456B-43E1-8AA2-934F41D93735}" type="datetimeFigureOut">
              <a:rPr lang="en-GB" smtClean="0"/>
              <a:t>23/06/2023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91748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DE92C-456B-43E1-8AA2-934F41D93735}" type="datetimeFigureOut">
              <a:rPr lang="en-GB" smtClean="0"/>
              <a:t>23/06/2023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419387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9DE92C-456B-43E1-8AA2-934F41D93735}" type="datetimeFigureOut">
              <a:rPr lang="en-GB" smtClean="0"/>
              <a:t>23/06/2023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380988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9DE92C-456B-43E1-8AA2-934F41D93735}" type="datetimeFigureOut">
              <a:rPr lang="en-GB" smtClean="0"/>
              <a:t>23/06/2023</a:t>
            </a:fld>
            <a:endParaRPr lang="en-GB"/>
          </a:p>
        </p:txBody>
      </p:sp>
      <p:sp>
        <p:nvSpPr>
          <p:cNvPr id="6" name="Footer Placeholder 5"/>
          <p:cNvSpPr>
            <a:spLocks noGrp="1"/>
          </p:cNvSpPr>
          <p:nvPr>
            <p:ph type="ftr" sz="quarter" idx="11"/>
          </p:nvPr>
        </p:nvSpPr>
        <p:spPr>
          <a:xfrm>
            <a:off x="533400" y="6172200"/>
            <a:ext cx="5811724" cy="365125"/>
          </a:xfrm>
        </p:spPr>
        <p:txBody>
          <a:bodyPr/>
          <a:lstStyle/>
          <a:p>
            <a:endParaRPr lang="en-GB"/>
          </a:p>
        </p:txBody>
      </p:sp>
      <p:sp>
        <p:nvSpPr>
          <p:cNvPr id="7" name="Slide Number Placeholder 6"/>
          <p:cNvSpPr>
            <a:spLocks noGrp="1"/>
          </p:cNvSpPr>
          <p:nvPr>
            <p:ph type="sldNum" sz="quarter" idx="12"/>
          </p:nvPr>
        </p:nvSpPr>
        <p:spPr/>
        <p:txBody>
          <a:bodyPr/>
          <a:lstStyle/>
          <a:p>
            <a:fld id="{4B0E758C-9195-4673-B4C5-2B6CF9BB2348}" type="slidenum">
              <a:rPr lang="en-GB" smtClean="0"/>
              <a:t>‹#›</a:t>
            </a:fld>
            <a:endParaRPr lang="en-GB"/>
          </a:p>
        </p:txBody>
      </p:sp>
    </p:spTree>
    <p:extLst>
      <p:ext uri="{BB962C8B-B14F-4D97-AF65-F5344CB8AC3E}">
        <p14:creationId xmlns:p14="http://schemas.microsoft.com/office/powerpoint/2010/main" val="417872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69DE92C-456B-43E1-8AA2-934F41D93735}" type="datetimeFigureOut">
              <a:rPr lang="en-GB" smtClean="0"/>
              <a:t>23/06/2023</a:t>
            </a:fld>
            <a:endParaRPr lang="en-GB"/>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4B0E758C-9195-4673-B4C5-2B6CF9BB2348}" type="slidenum">
              <a:rPr lang="en-GB" smtClean="0"/>
              <a:t>‹#›</a:t>
            </a:fld>
            <a:endParaRPr lang="en-GB"/>
          </a:p>
        </p:txBody>
      </p:sp>
    </p:spTree>
    <p:extLst>
      <p:ext uri="{BB962C8B-B14F-4D97-AF65-F5344CB8AC3E}">
        <p14:creationId xmlns:p14="http://schemas.microsoft.com/office/powerpoint/2010/main" val="329659727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1E42AE1-F9EC-4D54-BED3-A44C603A0BE6}"/>
              </a:ext>
            </a:extLst>
          </p:cNvPr>
          <p:cNvPicPr>
            <a:picLocks noChangeAspect="1"/>
          </p:cNvPicPr>
          <p:nvPr/>
        </p:nvPicPr>
        <p:blipFill>
          <a:blip r:embed="rId2"/>
          <a:stretch>
            <a:fillRect/>
          </a:stretch>
        </p:blipFill>
        <p:spPr>
          <a:xfrm rot="1441193">
            <a:off x="6815246" y="4459632"/>
            <a:ext cx="2064158" cy="1548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021FF359-E0F0-490C-BB66-DD43694793D7}"/>
              </a:ext>
            </a:extLst>
          </p:cNvPr>
          <p:cNvPicPr>
            <a:picLocks noChangeAspect="1"/>
          </p:cNvPicPr>
          <p:nvPr/>
        </p:nvPicPr>
        <p:blipFill>
          <a:blip r:embed="rId3"/>
          <a:stretch>
            <a:fillRect/>
          </a:stretch>
        </p:blipFill>
        <p:spPr>
          <a:xfrm rot="19678187">
            <a:off x="321650" y="4580040"/>
            <a:ext cx="2070960" cy="1553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5"/>
          <p:cNvSpPr txBox="1">
            <a:spLocks noGrp="1"/>
          </p:cNvSpPr>
          <p:nvPr>
            <p:ph type="title"/>
          </p:nvPr>
        </p:nvSpPr>
        <p:spPr>
          <a:xfrm>
            <a:off x="1187624" y="5949280"/>
            <a:ext cx="6554867" cy="738664"/>
          </a:xfrm>
          <a:prstGeom prst="rect">
            <a:avLst/>
          </a:prstGeom>
          <a:gradFill>
            <a:gsLst>
              <a:gs pos="0">
                <a:schemeClr val="bg2">
                  <a:lumMod val="60000"/>
                  <a:lumOff val="40000"/>
                </a:schemeClr>
              </a:gs>
              <a:gs pos="94000">
                <a:schemeClr val="bg2">
                  <a:tint val="45000"/>
                  <a:shade val="99000"/>
                  <a:satMod val="350000"/>
                </a:schemeClr>
              </a:gs>
              <a:gs pos="40000">
                <a:schemeClr val="bg2">
                  <a:shade val="20000"/>
                  <a:satMod val="255000"/>
                </a:schemeClr>
              </a:gs>
            </a:gsLst>
            <a:path path="circle">
              <a:fillToRect l="50000" t="-80000" r="50000" b="180000"/>
            </a:path>
          </a:gradFill>
          <a:ln w="76200">
            <a:solidFill>
              <a:schemeClr val="accent1"/>
            </a:solidFill>
          </a:ln>
        </p:spPr>
        <p:txBody>
          <a:bodyPr wrap="square" rtlCol="0">
            <a:spAutoFit/>
          </a:bodyPr>
          <a:lstStyle/>
          <a:p>
            <a:pPr algn="ctr"/>
            <a:r>
              <a:rPr lang="en-GB" sz="1400" dirty="0">
                <a:ln cmpd="sng">
                  <a:solidFill>
                    <a:schemeClr val="tx1"/>
                  </a:solidFill>
                </a:ln>
              </a:rPr>
              <a:t>Singleton C of E  Primary School</a:t>
            </a:r>
          </a:p>
          <a:p>
            <a:pPr algn="ctr"/>
            <a:r>
              <a:rPr lang="en-GB" sz="1400" dirty="0">
                <a:ln cmpd="sng">
                  <a:solidFill>
                    <a:schemeClr val="tx1"/>
                  </a:solidFill>
                </a:ln>
              </a:rPr>
              <a:t>School Improvement Plan 2023 - 24</a:t>
            </a:r>
          </a:p>
          <a:p>
            <a:pPr algn="ctr"/>
            <a:r>
              <a:rPr lang="en-GB" sz="1400" dirty="0">
                <a:ln cmpd="sng">
                  <a:solidFill>
                    <a:schemeClr val="tx1"/>
                  </a:solidFill>
                </a:ln>
              </a:rPr>
              <a:t>“Passion for Learning….Passion for Life”</a:t>
            </a:r>
          </a:p>
        </p:txBody>
      </p:sp>
      <p:sp>
        <p:nvSpPr>
          <p:cNvPr id="7" name="AutoShape 6"/>
          <p:cNvSpPr>
            <a:spLocks noChangeArrowheads="1"/>
          </p:cNvSpPr>
          <p:nvPr/>
        </p:nvSpPr>
        <p:spPr bwMode="auto">
          <a:xfrm>
            <a:off x="5367398" y="119198"/>
            <a:ext cx="3729228" cy="2032059"/>
          </a:xfrm>
          <a:prstGeom prst="roundRect">
            <a:avLst>
              <a:gd name="adj" fmla="val 16667"/>
            </a:avLst>
          </a:prstGeom>
          <a:gradFill flip="none" rotWithShape="1">
            <a:gsLst>
              <a:gs pos="0">
                <a:srgbClr val="FF3300">
                  <a:tint val="66000"/>
                  <a:satMod val="160000"/>
                </a:srgbClr>
              </a:gs>
              <a:gs pos="50000">
                <a:srgbClr val="FFFF00"/>
              </a:gs>
              <a:gs pos="100000">
                <a:srgbClr val="FF3300">
                  <a:tint val="23500"/>
                  <a:satMod val="160000"/>
                </a:srgbClr>
              </a:gs>
            </a:gsLst>
            <a:path path="circle">
              <a:fillToRect l="50000" t="50000" r="50000" b="50000"/>
            </a:path>
            <a:tileRect/>
          </a:gradFill>
          <a:ln w="12700" cmpd="sng">
            <a:solidFill>
              <a:schemeClr val="accent2">
                <a:lumMod val="60000"/>
                <a:lumOff val="40000"/>
              </a:schemeClr>
            </a:solidFill>
            <a:prstDash val="solid"/>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0"/>
              </a:spcAft>
            </a:pPr>
            <a:r>
              <a:rPr lang="en-GB" sz="1000" b="1" dirty="0">
                <a:solidFill>
                  <a:schemeClr val="bg1"/>
                </a:solidFill>
                <a:effectLst/>
                <a:latin typeface="+mj-lt"/>
                <a:ea typeface="Times New Roman"/>
                <a:cs typeface="Times New Roman"/>
              </a:rPr>
              <a:t>Quality of Education</a:t>
            </a:r>
            <a:endParaRPr lang="en-GB" sz="1100" b="1" dirty="0">
              <a:solidFill>
                <a:schemeClr val="bg1"/>
              </a:solidFill>
              <a:effectLst/>
              <a:latin typeface="+mj-lt"/>
              <a:ea typeface="Times New Roman"/>
              <a:cs typeface="Times New Roman"/>
            </a:endParaRPr>
          </a:p>
          <a:p>
            <a:pPr marL="18415" marR="18415">
              <a:spcBef>
                <a:spcPts val="200"/>
              </a:spcBef>
              <a:spcAft>
                <a:spcPts val="0"/>
              </a:spcAft>
            </a:pPr>
            <a:r>
              <a:rPr lang="en-US" sz="900" b="1" dirty="0">
                <a:solidFill>
                  <a:srgbClr val="3A3363"/>
                </a:solidFill>
                <a:latin typeface="+mj-lt"/>
                <a:ea typeface="Times New Roman" panose="02020603050405020304" pitchFamily="18" charset="0"/>
                <a:cs typeface="Calibri" panose="020F0502020204030204" pitchFamily="34" charset="0"/>
              </a:rPr>
              <a:t>Curriculum development</a:t>
            </a:r>
            <a:r>
              <a:rPr lang="en-GB" sz="900" b="1" dirty="0">
                <a:solidFill>
                  <a:srgbClr val="3A3363"/>
                </a:solidFill>
                <a:latin typeface="+mj-lt"/>
                <a:ea typeface="Times New Roman" panose="02020603050405020304" pitchFamily="18" charset="0"/>
                <a:cs typeface="Times New Roman" panose="02020603050405020304" pitchFamily="18" charset="0"/>
              </a:rPr>
              <a:t> –  </a:t>
            </a:r>
            <a:r>
              <a:rPr lang="en-GB" sz="900" dirty="0">
                <a:solidFill>
                  <a:srgbClr val="3A3363"/>
                </a:solidFill>
                <a:latin typeface="+mj-lt"/>
                <a:ea typeface="Times New Roman" panose="02020603050405020304" pitchFamily="18" charset="0"/>
                <a:cs typeface="Times New Roman" panose="02020603050405020304" pitchFamily="18" charset="0"/>
              </a:rPr>
              <a:t>This year we are going to continue to develop Key Assessment Opportunities which will then mean we can help you to help you make progress and know and remember more.  We are going to make sure that in lessons, time is spent practicing and recalling what you have previously learnt ‘STICKY KNOWLEDGE’.</a:t>
            </a:r>
          </a:p>
          <a:p>
            <a:pPr marL="18415" marR="18415">
              <a:spcBef>
                <a:spcPts val="200"/>
              </a:spcBef>
              <a:spcAft>
                <a:spcPts val="0"/>
              </a:spcAft>
            </a:pPr>
            <a:r>
              <a:rPr lang="en-GB" sz="900" dirty="0">
                <a:solidFill>
                  <a:srgbClr val="3A3363"/>
                </a:solidFill>
                <a:latin typeface="+mj-lt"/>
                <a:ea typeface="Times New Roman" panose="02020603050405020304" pitchFamily="18" charset="0"/>
                <a:cs typeface="Times New Roman" panose="02020603050405020304" pitchFamily="18" charset="0"/>
              </a:rPr>
              <a:t>Your teachers are also going to make sure that they have knowledge organisers for you to use and that they make online floor books – so that you can go back and have a look to remind yourselves what you have previously learnt. </a:t>
            </a:r>
          </a:p>
        </p:txBody>
      </p:sp>
      <p:sp>
        <p:nvSpPr>
          <p:cNvPr id="8" name="AutoShape 4"/>
          <p:cNvSpPr>
            <a:spLocks noChangeArrowheads="1"/>
          </p:cNvSpPr>
          <p:nvPr/>
        </p:nvSpPr>
        <p:spPr bwMode="auto">
          <a:xfrm>
            <a:off x="118576" y="2001098"/>
            <a:ext cx="2583667" cy="2346148"/>
          </a:xfrm>
          <a:prstGeom prst="roundRect">
            <a:avLst>
              <a:gd name="adj" fmla="val 16667"/>
            </a:avLst>
          </a:prstGeom>
          <a:gradFill flip="none" rotWithShape="1">
            <a:gsLst>
              <a:gs pos="0">
                <a:srgbClr val="8064A2">
                  <a:lumMod val="60000"/>
                  <a:lumOff val="40000"/>
                </a:srgbClr>
              </a:gs>
              <a:gs pos="50000">
                <a:srgbClr val="FFFF00"/>
              </a:gs>
              <a:gs pos="100000">
                <a:srgbClr val="FF3300">
                  <a:tint val="23500"/>
                  <a:satMod val="160000"/>
                </a:srgbClr>
              </a:gs>
            </a:gsLst>
            <a:lin ang="5400000" scaled="1"/>
            <a:tileRect/>
          </a:gradFill>
          <a:ln w="12700" cmpd="sng">
            <a:solidFill>
              <a:srgbClr val="C0504D">
                <a:lumMod val="60000"/>
                <a:lumOff val="40000"/>
              </a:srgbClr>
            </a:solidFill>
            <a:prstDash val="solid"/>
            <a:round/>
            <a:headEnd/>
            <a:tailEnd/>
          </a:ln>
          <a:effectLst>
            <a:outerShdw dist="28398" dir="3806097" algn="ctr" rotWithShape="0">
              <a:srgbClr val="C0504D">
                <a:lumMod val="50000"/>
                <a:lumOff val="0"/>
                <a:alpha val="50000"/>
              </a:srgbClr>
            </a:outerShdw>
          </a:effectLst>
        </p:spPr>
        <p:txBody>
          <a:bodyPr rot="0" vert="horz" wrap="square" lIns="91440" tIns="45720" rIns="91440" bIns="45720" anchor="t" anchorCtr="0" upright="1">
            <a:noAutofit/>
          </a:bodyPr>
          <a:lstStyle/>
          <a:p>
            <a:pPr marL="0" marR="0" lvl="0" indent="0" algn="ctr" defTabSz="914400" eaLnBrk="1" fontAlgn="auto" latinLnBrk="0" hangingPunct="1">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mj-lt"/>
                <a:ea typeface="Times New Roman"/>
                <a:cs typeface="Times New Roman"/>
              </a:rPr>
              <a:t>Behaviour and</a:t>
            </a:r>
            <a:r>
              <a:rPr kumimoji="0" lang="en-GB" sz="900" b="1" i="0" u="none" strike="noStrike" kern="0" cap="none" spc="0" normalizeH="0" noProof="0" dirty="0">
                <a:ln>
                  <a:noFill/>
                </a:ln>
                <a:solidFill>
                  <a:sysClr val="windowText" lastClr="000000"/>
                </a:solidFill>
                <a:effectLst/>
                <a:uLnTx/>
                <a:uFillTx/>
                <a:latin typeface="+mj-lt"/>
                <a:ea typeface="Times New Roman"/>
                <a:cs typeface="Times New Roman"/>
              </a:rPr>
              <a:t> Attitudes / Personal Development</a:t>
            </a:r>
            <a:endParaRPr kumimoji="0" lang="en-GB" sz="900" b="0" i="0" u="none" strike="noStrike" kern="0" cap="none" spc="0" normalizeH="0" baseline="0" noProof="0" dirty="0">
              <a:ln>
                <a:noFill/>
              </a:ln>
              <a:solidFill>
                <a:sysClr val="windowText" lastClr="000000"/>
              </a:solidFill>
              <a:effectLst/>
              <a:uLnTx/>
              <a:uFillTx/>
              <a:latin typeface="+mj-lt"/>
              <a:ea typeface="Times New Roman"/>
              <a:cs typeface="Times New Roman"/>
            </a:endParaRPr>
          </a:p>
          <a:p>
            <a:pPr marL="0" marR="0" lvl="0" indent="0" algn="ctr" defTabSz="914400" eaLnBrk="1" fontAlgn="auto" latinLnBrk="0" hangingPunct="1">
              <a:spcBef>
                <a:spcPts val="0"/>
              </a:spcBef>
              <a:spcAft>
                <a:spcPts val="0"/>
              </a:spcAft>
              <a:buClrTx/>
              <a:buSzTx/>
              <a:buFontTx/>
              <a:buNone/>
              <a:tabLst/>
              <a:defRPr/>
            </a:pPr>
            <a:r>
              <a:rPr lang="en-GB" sz="900" kern="0" dirty="0">
                <a:solidFill>
                  <a:sysClr val="windowText" lastClr="000000"/>
                </a:solidFill>
                <a:latin typeface="Century Gothic" panose="020B0502020202020204" pitchFamily="34" charset="0"/>
                <a:ea typeface="Times New Roman"/>
                <a:cs typeface="Times New Roman"/>
              </a:rPr>
              <a:t>The staff want to continue to develop play at playtimes. We are going to continue to work with the JLT to introduce a range of different opportunities from fitness challenges to scavenger hunts. Mrs Clayton is going to let us use some of the fundraising money to buy new playground equipment.</a:t>
            </a:r>
          </a:p>
          <a:p>
            <a:pPr marL="0" marR="0" lvl="0" indent="0" algn="ctr" defTabSz="914400" eaLnBrk="1" fontAlgn="auto" latinLnBrk="0" hangingPunct="1">
              <a:spcBef>
                <a:spcPts val="0"/>
              </a:spcBef>
              <a:spcAft>
                <a:spcPts val="0"/>
              </a:spcAft>
              <a:buClrTx/>
              <a:buSzTx/>
              <a:buFontTx/>
              <a:buNone/>
              <a:tabLst/>
              <a:defRPr/>
            </a:pPr>
            <a:r>
              <a:rPr lang="en-GB" sz="900" kern="0" dirty="0">
                <a:solidFill>
                  <a:sysClr val="windowText" lastClr="000000"/>
                </a:solidFill>
                <a:latin typeface="Century Gothic" panose="020B0502020202020204" pitchFamily="34" charset="0"/>
                <a:ea typeface="Times New Roman"/>
                <a:cs typeface="Times New Roman"/>
              </a:rPr>
              <a:t>We will continue to focus on behaviour and attitudes – the JLT will lead by example and help all children demonstrate exceptional behaviour and attitudes. </a:t>
            </a:r>
            <a:endParaRPr kumimoji="0" lang="en-GB" sz="9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a:cs typeface="Times New Roman"/>
            </a:endParaRPr>
          </a:p>
        </p:txBody>
      </p:sp>
      <p:sp>
        <p:nvSpPr>
          <p:cNvPr id="9" name="AutoShape 4"/>
          <p:cNvSpPr>
            <a:spLocks noChangeArrowheads="1"/>
          </p:cNvSpPr>
          <p:nvPr/>
        </p:nvSpPr>
        <p:spPr bwMode="auto">
          <a:xfrm>
            <a:off x="2313945" y="4642188"/>
            <a:ext cx="4608512" cy="1200656"/>
          </a:xfrm>
          <a:prstGeom prst="roundRect">
            <a:avLst>
              <a:gd name="adj" fmla="val 16667"/>
            </a:avLst>
          </a:prstGeom>
          <a:gradFill flip="none" rotWithShape="1">
            <a:gsLst>
              <a:gs pos="0">
                <a:srgbClr val="8064A2">
                  <a:lumMod val="60000"/>
                  <a:lumOff val="40000"/>
                </a:srgbClr>
              </a:gs>
              <a:gs pos="50000">
                <a:srgbClr val="FFFF00"/>
              </a:gs>
              <a:gs pos="100000">
                <a:srgbClr val="FF3300">
                  <a:tint val="23500"/>
                  <a:satMod val="160000"/>
                </a:srgbClr>
              </a:gs>
            </a:gsLst>
            <a:lin ang="5400000" scaled="1"/>
            <a:tileRect/>
          </a:gradFill>
          <a:ln w="12700" cmpd="sng">
            <a:solidFill>
              <a:srgbClr val="C0504D">
                <a:lumMod val="60000"/>
                <a:lumOff val="40000"/>
              </a:srgbClr>
            </a:solidFill>
            <a:prstDash val="solid"/>
            <a:round/>
            <a:headEnd/>
            <a:tailEnd/>
          </a:ln>
          <a:effectLst>
            <a:outerShdw dist="28398" dir="3806097" algn="ctr" rotWithShape="0">
              <a:srgbClr val="C0504D">
                <a:lumMod val="50000"/>
                <a:lumOff val="0"/>
                <a:alpha val="50000"/>
              </a:srgbClr>
            </a:outerShdw>
          </a:effectLst>
        </p:spPr>
        <p:txBody>
          <a:bodyPr rot="0" vert="horz" wrap="square" lIns="91440" tIns="45720" rIns="91440" bIns="45720" anchor="t" anchorCtr="0" upright="1">
            <a:noAutofit/>
          </a:bodyPr>
          <a:lstStyle/>
          <a:p>
            <a:pPr lvl="0" algn="ctr" defTabSz="914400">
              <a:defRPr/>
            </a:pPr>
            <a:r>
              <a:rPr lang="en-GB" sz="900" b="1" kern="0" dirty="0">
                <a:solidFill>
                  <a:sysClr val="windowText" lastClr="000000"/>
                </a:solidFill>
                <a:ea typeface="Times New Roman"/>
                <a:cs typeface="Times New Roman"/>
              </a:rPr>
              <a:t>Quality of Education</a:t>
            </a:r>
          </a:p>
          <a:p>
            <a:pPr lvl="0" algn="ctr" defTabSz="914400">
              <a:defRPr/>
            </a:pPr>
            <a:r>
              <a:rPr lang="en-GB" sz="900" kern="0" dirty="0">
                <a:solidFill>
                  <a:sysClr val="windowText" lastClr="000000"/>
                </a:solidFill>
                <a:ea typeface="Times New Roman"/>
                <a:cs typeface="Times New Roman"/>
              </a:rPr>
              <a:t>The staff team are going to continue to focus on the development of the classroom environments. FS and Y1/2 are getting new furniture. Mrs Millward will focus on  further development of </a:t>
            </a:r>
            <a:r>
              <a:rPr lang="en-GB" sz="900" kern="0">
                <a:solidFill>
                  <a:sysClr val="windowText" lastClr="000000"/>
                </a:solidFill>
                <a:ea typeface="Times New Roman"/>
                <a:cs typeface="Times New Roman"/>
              </a:rPr>
              <a:t>working walls, </a:t>
            </a:r>
            <a:r>
              <a:rPr lang="en-GB" sz="900" kern="0" dirty="0">
                <a:solidFill>
                  <a:sysClr val="windowText" lastClr="000000"/>
                </a:solidFill>
                <a:ea typeface="Times New Roman"/>
                <a:cs typeface="Times New Roman"/>
              </a:rPr>
              <a:t>knowledge organisers, displays of children's work. Mrs Millward and Mrs Rund are also very excited about working with the JLT and further developing reading areas in all the classrooms  </a:t>
            </a:r>
          </a:p>
        </p:txBody>
      </p:sp>
      <p:sp>
        <p:nvSpPr>
          <p:cNvPr id="10" name="AutoShape 4"/>
          <p:cNvSpPr>
            <a:spLocks noChangeArrowheads="1"/>
          </p:cNvSpPr>
          <p:nvPr/>
        </p:nvSpPr>
        <p:spPr bwMode="auto">
          <a:xfrm>
            <a:off x="2811897" y="2189605"/>
            <a:ext cx="3629862" cy="2346148"/>
          </a:xfrm>
          <a:prstGeom prst="roundRect">
            <a:avLst>
              <a:gd name="adj" fmla="val 16667"/>
            </a:avLst>
          </a:prstGeom>
          <a:gradFill flip="none" rotWithShape="1">
            <a:gsLst>
              <a:gs pos="0">
                <a:srgbClr val="8064A2">
                  <a:lumMod val="60000"/>
                  <a:lumOff val="40000"/>
                </a:srgbClr>
              </a:gs>
              <a:gs pos="50000">
                <a:srgbClr val="FFFF00"/>
              </a:gs>
              <a:gs pos="100000">
                <a:srgbClr val="FF3300">
                  <a:tint val="23500"/>
                  <a:satMod val="160000"/>
                </a:srgbClr>
              </a:gs>
            </a:gsLst>
            <a:lin ang="5400000" scaled="1"/>
            <a:tileRect/>
          </a:gradFill>
          <a:ln w="12700" cmpd="sng">
            <a:solidFill>
              <a:srgbClr val="C0504D">
                <a:lumMod val="60000"/>
                <a:lumOff val="40000"/>
              </a:srgbClr>
            </a:solidFill>
            <a:prstDash val="solid"/>
            <a:round/>
            <a:headEnd/>
            <a:tailEnd/>
          </a:ln>
          <a:effectLst>
            <a:outerShdw dist="28398" dir="3806097" algn="ctr" rotWithShape="0">
              <a:srgbClr val="C0504D">
                <a:lumMod val="50000"/>
                <a:lumOff val="0"/>
                <a:alpha val="50000"/>
              </a:srgbClr>
            </a:outerShdw>
          </a:effectLst>
        </p:spPr>
        <p:txBody>
          <a:bodyPr rot="0" vert="horz" wrap="square" lIns="91440" tIns="45720" rIns="91440" bIns="45720" anchor="t" anchorCtr="0" upright="1">
            <a:noAutofit/>
          </a:bodyPr>
          <a:lstStyle/>
          <a:p>
            <a:pPr marL="0" marR="0" lvl="0" indent="0" algn="ctr" defTabSz="914400" eaLnBrk="1" fontAlgn="auto" latinLnBrk="0" hangingPunct="1">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mj-lt"/>
                <a:ea typeface="Times New Roman"/>
                <a:cs typeface="Times New Roman"/>
              </a:rPr>
              <a:t>Quality of Education </a:t>
            </a:r>
            <a:endParaRPr kumimoji="0" lang="en-GB" sz="900" b="0" i="0" u="none" strike="noStrike" kern="0" cap="none" spc="0" normalizeH="0" baseline="0" noProof="0" dirty="0">
              <a:ln>
                <a:noFill/>
              </a:ln>
              <a:solidFill>
                <a:sysClr val="windowText" lastClr="000000"/>
              </a:solidFill>
              <a:effectLst/>
              <a:uLnTx/>
              <a:uFillTx/>
              <a:latin typeface="+mj-lt"/>
              <a:ea typeface="Times New Roman"/>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900" b="1" i="0" u="none" strike="noStrike" kern="0" cap="none" spc="0" normalizeH="0" baseline="0" noProof="0" dirty="0">
                <a:ln>
                  <a:noFill/>
                </a:ln>
                <a:solidFill>
                  <a:sysClr val="windowText" lastClr="000000"/>
                </a:solidFill>
                <a:effectLst/>
                <a:uLnTx/>
                <a:uFillTx/>
                <a:latin typeface="+mj-lt"/>
                <a:ea typeface="Times New Roman"/>
                <a:cs typeface="Times New Roman"/>
              </a:rPr>
              <a:t>Reading</a:t>
            </a:r>
            <a:r>
              <a:rPr kumimoji="0" lang="en-GB" sz="900" b="0" i="0" u="none" strike="noStrike" kern="0" cap="none" spc="0" normalizeH="0" baseline="0" noProof="0" dirty="0">
                <a:ln>
                  <a:noFill/>
                </a:ln>
                <a:solidFill>
                  <a:sysClr val="windowText" lastClr="000000"/>
                </a:solidFill>
                <a:effectLst/>
                <a:uLnTx/>
                <a:uFillTx/>
                <a:latin typeface="+mj-lt"/>
                <a:ea typeface="Times New Roman"/>
                <a:cs typeface="Times New Roman"/>
              </a:rPr>
              <a:t> – All the teachers want to help the children at Singleton School  to become</a:t>
            </a:r>
            <a:r>
              <a:rPr lang="en-GB" sz="900" kern="0" dirty="0">
                <a:solidFill>
                  <a:sysClr val="windowText" lastClr="000000"/>
                </a:solidFill>
                <a:latin typeface="+mj-lt"/>
                <a:ea typeface="Times New Roman"/>
                <a:cs typeface="Times New Roman"/>
              </a:rPr>
              <a:t> great readers. They are going to focus on phonics, guided reading comprehension and on further developing vocabulary across the curriculum. Mrs Millward will ensure that staff teach brilliant phonics sessions that help make sure all children are the best readers they can be. </a:t>
            </a:r>
          </a:p>
          <a:p>
            <a:pPr marL="0" marR="0" lvl="0" indent="0" algn="ctr" defTabSz="914400" eaLnBrk="1" fontAlgn="auto" latinLnBrk="0" hangingPunct="1">
              <a:lnSpc>
                <a:spcPct val="115000"/>
              </a:lnSpc>
              <a:spcBef>
                <a:spcPts val="0"/>
              </a:spcBef>
              <a:spcAft>
                <a:spcPts val="0"/>
              </a:spcAft>
              <a:buClrTx/>
              <a:buSzTx/>
              <a:buFontTx/>
              <a:buNone/>
              <a:tabLst/>
              <a:defRPr/>
            </a:pPr>
            <a:r>
              <a:rPr lang="en-GB" sz="900" kern="0" dirty="0">
                <a:solidFill>
                  <a:sysClr val="windowText" lastClr="000000"/>
                </a:solidFill>
                <a:latin typeface="+mj-lt"/>
                <a:ea typeface="Times New Roman"/>
                <a:cs typeface="Times New Roman"/>
              </a:rPr>
              <a:t>Mrs Clayton is going to make sure that the Staff at Singleton School receive high quality training so that they have the knowledge and skills to teach all children well.</a:t>
            </a:r>
          </a:p>
        </p:txBody>
      </p:sp>
      <p:sp>
        <p:nvSpPr>
          <p:cNvPr id="11" name="AutoShape 4"/>
          <p:cNvSpPr>
            <a:spLocks noChangeArrowheads="1"/>
          </p:cNvSpPr>
          <p:nvPr/>
        </p:nvSpPr>
        <p:spPr bwMode="auto">
          <a:xfrm>
            <a:off x="6644912" y="2257692"/>
            <a:ext cx="2317497" cy="2278060"/>
          </a:xfrm>
          <a:prstGeom prst="roundRect">
            <a:avLst>
              <a:gd name="adj" fmla="val 16667"/>
            </a:avLst>
          </a:prstGeom>
          <a:gradFill flip="none" rotWithShape="1">
            <a:gsLst>
              <a:gs pos="0">
                <a:srgbClr val="8064A2">
                  <a:lumMod val="60000"/>
                  <a:lumOff val="40000"/>
                </a:srgbClr>
              </a:gs>
              <a:gs pos="50000">
                <a:srgbClr val="FFFF00"/>
              </a:gs>
              <a:gs pos="100000">
                <a:srgbClr val="FF3300">
                  <a:tint val="23500"/>
                  <a:satMod val="160000"/>
                </a:srgbClr>
              </a:gs>
            </a:gsLst>
            <a:lin ang="5400000" scaled="1"/>
            <a:tileRect/>
          </a:gradFill>
          <a:ln w="12700" cmpd="sng">
            <a:solidFill>
              <a:srgbClr val="C0504D">
                <a:lumMod val="60000"/>
                <a:lumOff val="40000"/>
              </a:srgbClr>
            </a:solidFill>
            <a:prstDash val="solid"/>
            <a:round/>
            <a:headEnd/>
            <a:tailEnd/>
          </a:ln>
          <a:effectLst>
            <a:outerShdw dist="28398" dir="3806097" algn="ctr" rotWithShape="0">
              <a:srgbClr val="C0504D">
                <a:lumMod val="50000"/>
                <a:lumOff val="0"/>
                <a:alpha val="50000"/>
              </a:srgbClr>
            </a:outerShdw>
          </a:effectLst>
        </p:spPr>
        <p:txBody>
          <a:bodyPr rot="0" vert="horz" wrap="square" lIns="91440" tIns="45720" rIns="91440" bIns="45720" anchor="t" anchorCtr="0" upright="1">
            <a:noAutofit/>
          </a:bodyPr>
          <a:lstStyle/>
          <a:p>
            <a:pPr lvl="0" algn="ctr" defTabSz="914400">
              <a:defRPr/>
            </a:pPr>
            <a:r>
              <a:rPr kumimoji="0" lang="en-GB" sz="900" b="1" i="0" u="none" strike="noStrike" kern="0" cap="none" spc="0" normalizeH="0" baseline="0" noProof="0" dirty="0">
                <a:ln>
                  <a:noFill/>
                </a:ln>
                <a:solidFill>
                  <a:sysClr val="windowText" lastClr="000000"/>
                </a:solidFill>
                <a:effectLst/>
                <a:uLnTx/>
                <a:uFillTx/>
                <a:latin typeface="+mj-lt"/>
                <a:ea typeface="Times New Roman"/>
                <a:cs typeface="Times New Roman"/>
              </a:rPr>
              <a:t>Behaviour and </a:t>
            </a:r>
            <a:r>
              <a:rPr lang="en-GB" sz="900" b="1" kern="0" dirty="0">
                <a:solidFill>
                  <a:sysClr val="windowText" lastClr="000000"/>
                </a:solidFill>
                <a:latin typeface="+mj-lt"/>
                <a:ea typeface="Times New Roman"/>
                <a:cs typeface="Times New Roman"/>
              </a:rPr>
              <a:t>Attitudes / Personal Development</a:t>
            </a:r>
            <a:endParaRPr kumimoji="0" lang="en-GB" sz="900" b="1" i="0" u="none" strike="noStrike" kern="0" cap="none" spc="0" normalizeH="0" baseline="0" noProof="0" dirty="0">
              <a:ln>
                <a:noFill/>
              </a:ln>
              <a:solidFill>
                <a:sysClr val="windowText" lastClr="000000"/>
              </a:solidFill>
              <a:effectLst/>
              <a:uLnTx/>
              <a:uFillTx/>
              <a:latin typeface="+mj-lt"/>
              <a:ea typeface="Times New Roman"/>
              <a:cs typeface="Times New Roman"/>
            </a:endParaRPr>
          </a:p>
          <a:p>
            <a:pPr marL="0" marR="0" lvl="0" indent="0" algn="ctr" defTabSz="914400" eaLnBrk="1" fontAlgn="auto" latinLnBrk="0" hangingPunct="1">
              <a:spcBef>
                <a:spcPts val="0"/>
              </a:spcBef>
              <a:spcAft>
                <a:spcPts val="0"/>
              </a:spcAft>
              <a:buClrTx/>
              <a:buSzTx/>
              <a:buFontTx/>
              <a:buNone/>
              <a:tabLst/>
              <a:defRPr/>
            </a:pPr>
            <a:r>
              <a:rPr kumimoji="0" lang="en-US" sz="900" i="0" u="none" strike="noStrike" kern="0" cap="none" spc="0" normalizeH="0" baseline="0" noProof="0" dirty="0">
                <a:ln>
                  <a:noFill/>
                </a:ln>
                <a:solidFill>
                  <a:sysClr val="windowText" lastClr="000000"/>
                </a:solidFill>
                <a:effectLst/>
                <a:uLnTx/>
                <a:uFillTx/>
                <a:latin typeface="+mj-lt"/>
                <a:ea typeface="Times New Roman"/>
                <a:cs typeface="Times New Roman"/>
              </a:rPr>
              <a:t>We will </a:t>
            </a:r>
            <a:r>
              <a:rPr kumimoji="0" lang="en-US" sz="900" i="0" u="none" strike="noStrike" kern="0" cap="none" spc="0" normalizeH="0" noProof="0" dirty="0">
                <a:ln>
                  <a:noFill/>
                </a:ln>
                <a:solidFill>
                  <a:sysClr val="windowText" lastClr="000000"/>
                </a:solidFill>
                <a:effectLst/>
                <a:uLnTx/>
                <a:uFillTx/>
                <a:latin typeface="+mj-lt"/>
                <a:ea typeface="Times New Roman"/>
                <a:cs typeface="Times New Roman"/>
              </a:rPr>
              <a:t>continue to focus on developing resilience across school. </a:t>
            </a:r>
            <a:r>
              <a:rPr lang="en-US" sz="900" kern="0" dirty="0">
                <a:solidFill>
                  <a:sysClr val="windowText" lastClr="000000"/>
                </a:solidFill>
                <a:latin typeface="+mj-lt"/>
                <a:ea typeface="Times New Roman"/>
                <a:cs typeface="Times New Roman"/>
              </a:rPr>
              <a:t>Having resilience reduces stress and anxiety, it helps us have self esteem and a growth mindset, it also helps us cope with low level </a:t>
            </a:r>
            <a:r>
              <a:rPr lang="en-US" sz="900" kern="0" dirty="0" err="1">
                <a:solidFill>
                  <a:sysClr val="windowText" lastClr="000000"/>
                </a:solidFill>
                <a:latin typeface="+mj-lt"/>
                <a:ea typeface="Times New Roman"/>
                <a:cs typeface="Times New Roman"/>
              </a:rPr>
              <a:t>behavioural</a:t>
            </a:r>
            <a:r>
              <a:rPr lang="en-US" sz="900" kern="0" dirty="0">
                <a:solidFill>
                  <a:sysClr val="windowText" lastClr="000000"/>
                </a:solidFill>
                <a:latin typeface="+mj-lt"/>
                <a:ea typeface="Times New Roman"/>
                <a:cs typeface="Times New Roman"/>
              </a:rPr>
              <a:t> incidents. Mrs Clayton Is going to introduce Outdoor and Adventurous PE with Forest Schools into Fantastic Friday. We also want to deliver parent workshops on behavior so we can all work together. </a:t>
            </a:r>
            <a:endParaRPr kumimoji="0" lang="en-US" sz="900" i="0" u="none" strike="noStrike" kern="0" cap="none" spc="0" normalizeH="0" noProof="0" dirty="0">
              <a:ln>
                <a:noFill/>
              </a:ln>
              <a:solidFill>
                <a:sysClr val="windowText" lastClr="000000"/>
              </a:solidFill>
              <a:effectLst/>
              <a:uLnTx/>
              <a:uFillTx/>
              <a:latin typeface="+mj-lt"/>
              <a:ea typeface="Times New Roman"/>
              <a:cs typeface="Times New Roman"/>
            </a:endParaRPr>
          </a:p>
          <a:p>
            <a:pPr marL="0" marR="0" lvl="0" indent="0" algn="ctr" defTabSz="914400" eaLnBrk="1" fontAlgn="auto" latinLnBrk="0" hangingPunct="1">
              <a:spcBef>
                <a:spcPts val="0"/>
              </a:spcBef>
              <a:spcAft>
                <a:spcPts val="0"/>
              </a:spcAft>
              <a:buClrTx/>
              <a:buSzTx/>
              <a:buFontTx/>
              <a:buNone/>
              <a:tabLst/>
              <a:defRPr/>
            </a:pPr>
            <a:endParaRPr kumimoji="0" lang="en-GB" sz="900" b="0" i="0" u="none" strike="noStrike" kern="0" cap="none" spc="0" normalizeH="0" baseline="0" noProof="0" dirty="0">
              <a:ln>
                <a:noFill/>
              </a:ln>
              <a:solidFill>
                <a:sysClr val="windowText" lastClr="000000"/>
              </a:solidFill>
              <a:effectLst/>
              <a:uLnTx/>
              <a:uFillTx/>
              <a:latin typeface="+mj-lt"/>
              <a:ea typeface="Times New Roman"/>
              <a:cs typeface="Times New Roman"/>
            </a:endParaRPr>
          </a:p>
        </p:txBody>
      </p:sp>
      <p:sp>
        <p:nvSpPr>
          <p:cNvPr id="12" name="AutoShape 6"/>
          <p:cNvSpPr>
            <a:spLocks noChangeArrowheads="1"/>
          </p:cNvSpPr>
          <p:nvPr/>
        </p:nvSpPr>
        <p:spPr bwMode="auto">
          <a:xfrm>
            <a:off x="118576" y="147589"/>
            <a:ext cx="3456385" cy="1747073"/>
          </a:xfrm>
          <a:prstGeom prst="roundRect">
            <a:avLst>
              <a:gd name="adj" fmla="val 16667"/>
            </a:avLst>
          </a:prstGeom>
          <a:gradFill flip="none" rotWithShape="1">
            <a:gsLst>
              <a:gs pos="0">
                <a:srgbClr val="FF3300">
                  <a:tint val="66000"/>
                  <a:satMod val="160000"/>
                </a:srgbClr>
              </a:gs>
              <a:gs pos="50000">
                <a:srgbClr val="FFFF00"/>
              </a:gs>
              <a:gs pos="100000">
                <a:srgbClr val="FF3300">
                  <a:tint val="23500"/>
                  <a:satMod val="160000"/>
                </a:srgbClr>
              </a:gs>
            </a:gsLst>
            <a:path path="circle">
              <a:fillToRect l="50000" t="50000" r="50000" b="50000"/>
            </a:path>
            <a:tileRect/>
          </a:gradFill>
          <a:ln w="12700" cmpd="sng">
            <a:solidFill>
              <a:schemeClr val="accent2">
                <a:lumMod val="60000"/>
                <a:lumOff val="40000"/>
              </a:schemeClr>
            </a:solidFill>
            <a:prstDash val="solid"/>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0"/>
              </a:spcAft>
            </a:pPr>
            <a:r>
              <a:rPr lang="en-GB" sz="1000" b="1" dirty="0">
                <a:solidFill>
                  <a:schemeClr val="bg1"/>
                </a:solidFill>
                <a:effectLst/>
                <a:latin typeface="+mj-lt"/>
                <a:ea typeface="Times New Roman"/>
                <a:cs typeface="Times New Roman"/>
              </a:rPr>
              <a:t>Leadership and Management</a:t>
            </a:r>
          </a:p>
          <a:p>
            <a:pPr algn="ctr">
              <a:lnSpc>
                <a:spcPct val="115000"/>
              </a:lnSpc>
              <a:spcAft>
                <a:spcPts val="0"/>
              </a:spcAft>
            </a:pPr>
            <a:r>
              <a:rPr lang="en-GB" sz="900" dirty="0">
                <a:solidFill>
                  <a:schemeClr val="bg1"/>
                </a:solidFill>
                <a:effectLst/>
                <a:latin typeface="+mj-lt"/>
                <a:ea typeface="Times New Roman"/>
                <a:cs typeface="Times New Roman"/>
              </a:rPr>
              <a:t>Mrs Clayton is going to make sure that staff are trained on helping</a:t>
            </a:r>
            <a:r>
              <a:rPr lang="en-GB" sz="900" dirty="0">
                <a:solidFill>
                  <a:schemeClr val="bg1"/>
                </a:solidFill>
                <a:latin typeface="+mj-lt"/>
                <a:ea typeface="Times New Roman"/>
                <a:cs typeface="Times New Roman"/>
              </a:rPr>
              <a:t> pupils  ‘Progress, Knowing and Remembering More’ </a:t>
            </a:r>
          </a:p>
          <a:p>
            <a:pPr algn="ctr">
              <a:lnSpc>
                <a:spcPct val="115000"/>
              </a:lnSpc>
              <a:spcAft>
                <a:spcPts val="0"/>
              </a:spcAft>
            </a:pPr>
            <a:r>
              <a:rPr lang="en-GB" sz="900" dirty="0">
                <a:solidFill>
                  <a:schemeClr val="bg1"/>
                </a:solidFill>
                <a:effectLst/>
                <a:latin typeface="+mj-lt"/>
                <a:ea typeface="Times New Roman"/>
                <a:cs typeface="Times New Roman"/>
              </a:rPr>
              <a:t>Mrs Clayton and Mrs Millward will carry out Learning walks with the JLT – to monitor t</a:t>
            </a:r>
            <a:r>
              <a:rPr lang="en-GB" sz="900" dirty="0">
                <a:solidFill>
                  <a:schemeClr val="bg1"/>
                </a:solidFill>
                <a:latin typeface="+mj-lt"/>
                <a:ea typeface="Times New Roman"/>
                <a:cs typeface="Times New Roman"/>
              </a:rPr>
              <a:t>he school environment and see how it helps with learning.  They will discuss with the JLT and get a pupils perspective on what works and what ideas the children have. </a:t>
            </a:r>
          </a:p>
          <a:p>
            <a:pPr algn="ctr">
              <a:lnSpc>
                <a:spcPct val="115000"/>
              </a:lnSpc>
              <a:spcAft>
                <a:spcPts val="0"/>
              </a:spcAft>
            </a:pPr>
            <a:r>
              <a:rPr lang="en-GB" sz="900" dirty="0">
                <a:solidFill>
                  <a:schemeClr val="bg1"/>
                </a:solidFill>
                <a:effectLst/>
                <a:latin typeface="+mj-lt"/>
                <a:ea typeface="Times New Roman"/>
                <a:cs typeface="Times New Roman"/>
              </a:rPr>
              <a:t>We will continue to focus on pupil</a:t>
            </a:r>
            <a:r>
              <a:rPr lang="en-GB" sz="900" dirty="0">
                <a:solidFill>
                  <a:schemeClr val="bg1"/>
                </a:solidFill>
                <a:latin typeface="+mj-lt"/>
                <a:ea typeface="Times New Roman"/>
                <a:cs typeface="Times New Roman"/>
              </a:rPr>
              <a:t> and </a:t>
            </a:r>
            <a:r>
              <a:rPr lang="en-GB" sz="900">
                <a:solidFill>
                  <a:schemeClr val="bg1"/>
                </a:solidFill>
                <a:latin typeface="+mj-lt"/>
                <a:ea typeface="Times New Roman"/>
                <a:cs typeface="Times New Roman"/>
              </a:rPr>
              <a:t>staff wellbeing</a:t>
            </a:r>
            <a:endParaRPr lang="en-GB" sz="900" dirty="0">
              <a:solidFill>
                <a:schemeClr val="bg1"/>
              </a:solidFill>
              <a:effectLst/>
              <a:latin typeface="+mj-lt"/>
              <a:ea typeface="Times New Roman"/>
              <a:cs typeface="Times New Roman"/>
            </a:endParaRPr>
          </a:p>
        </p:txBody>
      </p:sp>
      <p:pic>
        <p:nvPicPr>
          <p:cNvPr id="13" name="Content Placeholder 12">
            <a:extLst>
              <a:ext uri="{FF2B5EF4-FFF2-40B4-BE49-F238E27FC236}">
                <a16:creationId xmlns:a16="http://schemas.microsoft.com/office/drawing/2014/main" id="{22F2240F-BBB4-43A1-856E-536DCC00EB2E}"/>
              </a:ext>
            </a:extLst>
          </p:cNvPr>
          <p:cNvPicPr>
            <a:picLocks noGrp="1" noChangeAspect="1"/>
          </p:cNvPicPr>
          <p:nvPr>
            <p:ph idx="1"/>
          </p:nvPr>
        </p:nvPicPr>
        <p:blipFill rotWithShape="1">
          <a:blip r:embed="rId4"/>
          <a:srcRect l="31186" r="7607"/>
          <a:stretch/>
        </p:blipFill>
        <p:spPr>
          <a:xfrm>
            <a:off x="3726108" y="170056"/>
            <a:ext cx="1490143" cy="1825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902818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803</TotalTime>
  <Words>541</Words>
  <Application>Microsoft Office PowerPoint</Application>
  <PresentationFormat>On-screen Show (4:3)</PresentationFormat>
  <Paragraphs>20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Century Gothic</vt:lpstr>
      <vt:lpstr>Times New Roman</vt:lpstr>
      <vt:lpstr>Wingdings 3</vt:lpstr>
      <vt:lpstr>Slice</vt:lpstr>
      <vt:lpstr>Singleton C of E  Primary School School Improvement Plan 2023 - 24 “Passion for Learning….Passion for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Clayton, Amanda</cp:lastModifiedBy>
  <cp:revision>47</cp:revision>
  <cp:lastPrinted>2017-05-08T08:43:02Z</cp:lastPrinted>
  <dcterms:created xsi:type="dcterms:W3CDTF">2017-05-08T08:33:33Z</dcterms:created>
  <dcterms:modified xsi:type="dcterms:W3CDTF">2023-06-23T10:02:16Z</dcterms:modified>
</cp:coreProperties>
</file>