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4"/>
  </p:sldMasterIdLst>
  <p:notesMasterIdLst>
    <p:notesMasterId r:id="rId39"/>
  </p:notesMasterIdLst>
  <p:sldIdLst>
    <p:sldId id="256" r:id="rId5"/>
    <p:sldId id="257" r:id="rId6"/>
    <p:sldId id="313" r:id="rId7"/>
    <p:sldId id="312" r:id="rId8"/>
    <p:sldId id="262" r:id="rId9"/>
    <p:sldId id="271" r:id="rId10"/>
    <p:sldId id="303" r:id="rId11"/>
    <p:sldId id="307" r:id="rId12"/>
    <p:sldId id="305" r:id="rId13"/>
    <p:sldId id="306" r:id="rId14"/>
    <p:sldId id="275" r:id="rId15"/>
    <p:sldId id="269" r:id="rId16"/>
    <p:sldId id="265" r:id="rId17"/>
    <p:sldId id="259" r:id="rId18"/>
    <p:sldId id="260" r:id="rId19"/>
    <p:sldId id="296" r:id="rId20"/>
    <p:sldId id="281" r:id="rId21"/>
    <p:sldId id="283" r:id="rId22"/>
    <p:sldId id="304" r:id="rId23"/>
    <p:sldId id="266" r:id="rId24"/>
    <p:sldId id="319" r:id="rId25"/>
    <p:sldId id="297" r:id="rId26"/>
    <p:sldId id="320" r:id="rId27"/>
    <p:sldId id="261" r:id="rId28"/>
    <p:sldId id="298" r:id="rId29"/>
    <p:sldId id="299" r:id="rId30"/>
    <p:sldId id="270" r:id="rId31"/>
    <p:sldId id="278" r:id="rId32"/>
    <p:sldId id="300" r:id="rId33"/>
    <p:sldId id="301" r:id="rId34"/>
    <p:sldId id="315" r:id="rId35"/>
    <p:sldId id="316" r:id="rId36"/>
    <p:sldId id="309" r:id="rId37"/>
    <p:sldId id="311" r:id="rId38"/>
  </p:sldIdLst>
  <p:sldSz cx="9144000" cy="5143500" type="screen16x9"/>
  <p:notesSz cx="6797675" cy="9926638"/>
  <p:embeddedFontLst>
    <p:embeddedFont>
      <p:font typeface="Aharoni" panose="02010803020104030203" pitchFamily="2" charset="-79"/>
      <p:bold r:id="rId40"/>
    </p:embeddedFont>
    <p:embeddedFont>
      <p:font typeface="Calibri" panose="020F0502020204030204" pitchFamily="34" charset="0"/>
      <p:regular r:id="rId41"/>
      <p:bold r:id="rId42"/>
      <p:italic r:id="rId43"/>
      <p:boldItalic r:id="rId44"/>
    </p:embeddedFont>
    <p:embeddedFont>
      <p:font typeface="Century Gothic" panose="020B0502020202020204" pitchFamily="34" charset="0"/>
      <p:regular r:id="rId45"/>
      <p:bold r:id="rId46"/>
      <p:italic r:id="rId47"/>
      <p:boldItalic r:id="rId48"/>
    </p:embeddedFont>
    <p:embeddedFont>
      <p:font typeface="Mali" panose="020B0604020202020204" charset="-34"/>
      <p:regular r:id="rId49"/>
      <p:bold r:id="rId50"/>
      <p:italic r:id="rId51"/>
      <p:boldItalic r:id="rId52"/>
    </p:embeddedFont>
    <p:embeddedFont>
      <p:font typeface="Mali SemiBold" panose="020B0604020202020204" charset="-34"/>
      <p:regular r:id="rId53"/>
      <p:bold r:id="rId54"/>
      <p:italic r:id="rId55"/>
      <p:boldItalic r:id="rId56"/>
    </p:embeddedFont>
    <p:embeddedFont>
      <p:font typeface="Nunito" panose="020B0604020202020204" charset="0"/>
      <p:regular r:id="rId57"/>
      <p:bold r:id="rId58"/>
      <p:italic r:id="rId59"/>
      <p:boldItalic r:id="rId60"/>
    </p:embeddedFont>
    <p:embeddedFont>
      <p:font typeface="Nunito Light" panose="020B06040202020202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3208F0-AD8F-4053-A8EF-DEC011EDB4A5}">
  <a:tblStyle styleId="{0C3208F0-AD8F-4053-A8EF-DEC011EDB4A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9160D98-0977-4DE6-BF6C-5D77E9B9BDF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Good afternoon and welcome, it’s really lovely to see you all. If I could just start by asking you all to put yourselves on mute so there isn’t any background noise.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As this first session is taking place as a virtual meeting it’s more of a welcome and a quick introduction to your child’s first year at school. We recently asked you to collect a pack from school which contains some items which I will refer to, however, if you’ve not been able to collect this yet then please don’t worry, you are still welcome to come after half term. I will go into more detail about the Early Years Foundation Stage curriculum during our second induction evening which will hopefully take place in school where it’s probably easier to ask questions and become more involved.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At Singleton we refer to the first class in our school as ‘Foundation’, in other schools you may hear it being referred to as ‘Reception’, but both names refer to a the first class in Primary School.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35ed75ccf_08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35ed75ccf_08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READ THROUGH THIS SLIDE THEN SAY…..”Your child will be entering school in the 30-50 month bracket and will obviously progress through to 40-60 months, with an aim to achieve the Early Learning Goals by the end of their time in Foundation. The Early Learning Goals have now changed but this booklet still provides you with some excellent ideas of how you can support your child to achieve their full potential. It breaks these ideas down into the 7 areas of learning that we focus on in the Early Years Foundation Stage EYFS. I will talk to you in more detail about these 7 areas in our next induction session but as you will see in this booklet they are broken down into the prime areas of communication and language, physical development and personal, social and emotional development, then there are the specific areas of Literacy, Maths, understanding the world and expressive arts. On pages 32 &amp; 33 then 40 &amp; 41 it gives you ideas of how you could support your child at home with their learning, for example in the 30-50 month ideas it says ‘Play listening games with me like ‘Simon Says’ ‘Let me practice using scissors to cut dough, cooked spaghetti or paper and in the 40-60 months it says ‘Play a treasure hunt game with me where I have to listen to your instructions to help me find the next ‘clue’. And ‘Plan a picnic with me and let me decide how many sandwiches and apples we will need.’</a:t>
            </a:r>
            <a:endParaRPr/>
          </a:p>
        </p:txBody>
      </p:sp>
    </p:spTree>
    <p:extLst>
      <p:ext uri="{BB962C8B-B14F-4D97-AF65-F5344CB8AC3E}">
        <p14:creationId xmlns:p14="http://schemas.microsoft.com/office/powerpoint/2010/main" val="2534483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35ed75ccf_08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35ed75ccf_08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READ THROUGH THE SLIDE THEN SAY….POINT 4 - ”During dinner times the children do not have an incredibly long time to eat their lunch as the older boys and girls follow on from Foundation, so encouraging your child to eat their lunch in a timely manner can help them in their preparation for school.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5ed75ccf_0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5ed75ccf_0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READ THROUGH THE SLIDE THEN SAY…. “The prime areas are important because they lay the foundations for children's success in all other areas of learning and of life. As I mentioned earlier on, by the end of their time in Foundation they should have reached the Early Learning Goals, one of which is to ‘Express their ideas and feelings about their experiences using full sentences, including use of past, present and future tenses.’ one of the things we find some children struggling with is the ability to speak correctly in the past tense, they have a tendency to say things like “I </a:t>
            </a:r>
            <a:r>
              <a:rPr lang="en-GB" err="1"/>
              <a:t>readed</a:t>
            </a:r>
            <a:r>
              <a:rPr lang="en-GB"/>
              <a:t> a book”, “I </a:t>
            </a:r>
            <a:r>
              <a:rPr lang="en-GB" err="1"/>
              <a:t>builded</a:t>
            </a:r>
            <a:r>
              <a:rPr lang="en-GB"/>
              <a:t> a house”. If you find your child doing this try to model the sentence correctly to them and ask them to repeat 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5f391192_0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5f391192_05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On their first day we will ask you to say your goodbyes in the playground before your child comes into school. We did this this year when the children hadn’t even met me and it worked really well, there wasn’t one set of tears and all the children came into school happy and looking forward to new adventures.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5f391192_02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I mentioned earlier on, this coming academic year will be the start of a new EYFS curriculum.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READ THROUGH THE SLIDE…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46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79e8ef7b39_0_3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79e8ef7b39_0_3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“Although the EYFS curriculum has changed slightly, it will not have a massive impact on what our children will experience. A typical day in Foundation will still look like this….”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79e8ef7b39_0_8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79e8ef7b39_0_8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Direct Teaching – counting, days of the week, talking about seasons etc…</a:t>
            </a:r>
          </a:p>
          <a:p>
            <a:pPr marL="0" lvl="0" indent="0" algn="l" rtl="0">
              <a:spcBef>
                <a:spcPts val="0"/>
              </a:spcBef>
              <a:spcAft>
                <a:spcPts val="0"/>
              </a:spcAft>
              <a:buNone/>
            </a:pPr>
            <a:r>
              <a:rPr lang="en-GB"/>
              <a:t>Continuous Provision – this is where there are a range of areas for the children to access such as a sensory tray, small world area, maths, writing, role play, malleable e.g. play dough. Children will access the different areas and an adult will move round questioning, recording achievement and moving learning on.</a:t>
            </a:r>
          </a:p>
          <a:p>
            <a:pPr marL="0" lvl="0" indent="0" algn="l" rtl="0">
              <a:spcBef>
                <a:spcPts val="0"/>
              </a:spcBef>
              <a:spcAft>
                <a:spcPts val="0"/>
              </a:spcAft>
              <a:buNone/>
            </a:pPr>
            <a:r>
              <a:rPr lang="en-GB"/>
              <a:t>Storytime – a really important time for children to interest with a range of books, answering questions, developing vocabulary</a:t>
            </a:r>
          </a:p>
          <a:p>
            <a:pPr marL="0" lvl="0" indent="0" algn="l" rtl="0">
              <a:spcBef>
                <a:spcPts val="0"/>
              </a:spcBef>
              <a:spcAft>
                <a:spcPts val="0"/>
              </a:spcAft>
              <a:buNone/>
            </a:pPr>
            <a:r>
              <a:rPr lang="en-GB"/>
              <a:t>Phonics – will learn the letter names and sounds, moving onto digraphs where 2 or 3 letters make one sound</a:t>
            </a:r>
          </a:p>
          <a:p>
            <a:pPr marL="0" lvl="0" indent="0" algn="l" rtl="0">
              <a:spcBef>
                <a:spcPts val="0"/>
              </a:spcBef>
              <a:spcAft>
                <a:spcPts val="0"/>
              </a:spcAft>
              <a:buNone/>
            </a:pPr>
            <a:r>
              <a:rPr lang="en-GB"/>
              <a:t>Lunchtime – this takes place in what we call the old hall. I will go in with the children initially then they will be looked after by the dinnertime staff. </a:t>
            </a:r>
          </a:p>
          <a:p>
            <a:pPr marL="0" lvl="0" indent="0" algn="l" rtl="0">
              <a:spcBef>
                <a:spcPts val="0"/>
              </a:spcBef>
              <a:spcAft>
                <a:spcPts val="0"/>
              </a:spcAft>
              <a:buNone/>
            </a:pPr>
            <a:r>
              <a:rPr lang="en-GB"/>
              <a:t>Playtime – they will have an opportunity to socialise with their buddies, their peers as well as children from other classes. We have lots of playground toys and games to play.</a:t>
            </a:r>
          </a:p>
          <a:p>
            <a:pPr marL="0" lvl="0" indent="0" algn="l" rtl="0">
              <a:spcBef>
                <a:spcPts val="0"/>
              </a:spcBef>
              <a:spcAft>
                <a:spcPts val="0"/>
              </a:spcAft>
              <a:buNone/>
            </a:pPr>
            <a:r>
              <a:rPr lang="en-GB"/>
              <a:t>Afternoon – more continuous provision, trips into the woods, PE, expressive arts, circle time etc…</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5f391192_06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35f391192_06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Here’s a snap shot of what playtime and lunchtime look like.</a:t>
            </a:r>
            <a:endParaRPr/>
          </a:p>
        </p:txBody>
      </p:sp>
    </p:spTree>
    <p:extLst>
      <p:ext uri="{BB962C8B-B14F-4D97-AF65-F5344CB8AC3E}">
        <p14:creationId xmlns:p14="http://schemas.microsoft.com/office/powerpoint/2010/main" val="83122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5f391192_06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35f391192_06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84013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READ THROUGH THE SLIDE…”Although we go outside all the time we’re just at the end of a brilliant ‘Forest School Week’ where the children have been involved in lots of child inspired activities, culminating in a fire where we toasted marshmallows.”</a:t>
            </a:r>
            <a:endParaRPr/>
          </a:p>
        </p:txBody>
      </p:sp>
    </p:spTree>
    <p:extLst>
      <p:ext uri="{BB962C8B-B14F-4D97-AF65-F5344CB8AC3E}">
        <p14:creationId xmlns:p14="http://schemas.microsoft.com/office/powerpoint/2010/main" val="672516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27811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READ THROUGH THIS SLIDE…”Our children engage in many activities where if at first they don’t succeed we encourage them to try and try again, building resilience and a sense of perseverance.”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READ THROUGH THE SLIDE…</a:t>
            </a:r>
          </a:p>
          <a:p>
            <a:pPr marL="0" lvl="0" indent="0" algn="l" rtl="0">
              <a:spcBef>
                <a:spcPts val="0"/>
              </a:spcBef>
              <a:spcAft>
                <a:spcPts val="0"/>
              </a:spcAft>
              <a:buNone/>
            </a:pPr>
            <a:endParaRPr/>
          </a:p>
        </p:txBody>
      </p:sp>
    </p:spTree>
    <p:extLst>
      <p:ext uri="{BB962C8B-B14F-4D97-AF65-F5344CB8AC3E}">
        <p14:creationId xmlns:p14="http://schemas.microsoft.com/office/powerpoint/2010/main" val="1405284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READ THROUGH THE SLIDE…2Our continuous provision provides lots of opportunities for this as you can see in the following slides”</a:t>
            </a:r>
          </a:p>
          <a:p>
            <a:pPr marL="0" lvl="0" indent="0" algn="l" rtl="0">
              <a:spcBef>
                <a:spcPts val="0"/>
              </a:spcBef>
              <a:spcAft>
                <a:spcPts val="0"/>
              </a:spcAft>
              <a:buNone/>
            </a:pPr>
            <a:endParaRPr/>
          </a:p>
        </p:txBody>
      </p:sp>
    </p:spTree>
    <p:extLst>
      <p:ext uri="{BB962C8B-B14F-4D97-AF65-F5344CB8AC3E}">
        <p14:creationId xmlns:p14="http://schemas.microsoft.com/office/powerpoint/2010/main" val="2133099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5ed75ccf_0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5ed75ccf_02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5ed75ccf_0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35ed75ccf_02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5ed75ccf_0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5ed75ccf_02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15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353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5ed75ccf_0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35ed75ccf_02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0207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76352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03163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indent="0">
              <a:buFont typeface="Nunito Light"/>
              <a:buNone/>
            </a:pPr>
            <a:r>
              <a:rPr lang="en-GB" sz="1100" b="1"/>
              <a:t>READ THROUGH SLIDE… “As I said, if you haven’t already collected your pack you can do so when school reopens on the Monday 7</a:t>
            </a:r>
            <a:r>
              <a:rPr lang="en-GB" sz="1100" b="1" baseline="30000"/>
              <a:t>th</a:t>
            </a:r>
            <a:r>
              <a:rPr lang="en-GB" sz="1100" b="1"/>
              <a:t> June.</a:t>
            </a:r>
          </a:p>
          <a:p>
            <a:pPr marL="0" lvl="0" indent="0" algn="l" rtl="0">
              <a:spcBef>
                <a:spcPts val="0"/>
              </a:spcBef>
              <a:spcAft>
                <a:spcPts val="0"/>
              </a:spcAft>
              <a:buNone/>
            </a:pPr>
            <a:endParaRPr/>
          </a:p>
        </p:txBody>
      </p:sp>
    </p:spTree>
    <p:extLst>
      <p:ext uri="{BB962C8B-B14F-4D97-AF65-F5344CB8AC3E}">
        <p14:creationId xmlns:p14="http://schemas.microsoft.com/office/powerpoint/2010/main" val="2125751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indent="0">
              <a:buFont typeface="Nunito Light"/>
              <a:buNone/>
            </a:pPr>
            <a:endParaRPr lang="en-GB" sz="1100" b="1"/>
          </a:p>
          <a:p>
            <a:pPr marL="0" lvl="0" indent="0" algn="l" rtl="0">
              <a:spcBef>
                <a:spcPts val="0"/>
              </a:spcBef>
              <a:spcAft>
                <a:spcPts val="0"/>
              </a:spcAft>
              <a:buNone/>
            </a:pPr>
            <a:endParaRPr/>
          </a:p>
        </p:txBody>
      </p:sp>
    </p:spTree>
    <p:extLst>
      <p:ext uri="{BB962C8B-B14F-4D97-AF65-F5344CB8AC3E}">
        <p14:creationId xmlns:p14="http://schemas.microsoft.com/office/powerpoint/2010/main" val="3735327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9511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5ed75ccf_0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5ed75ccf_01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let’s start by having a quick look at our school uniform, just in case anyone wants to purchase items before our next meeting on Wednesday 7</a:t>
            </a:r>
            <a:r>
              <a:rPr lang="en-GB" baseline="30000"/>
              <a:t>th</a:t>
            </a:r>
            <a:r>
              <a:rPr lang="en-GB"/>
              <a:t> July. Our uniform is available to buy from Poulton Sports and Trophy Shop.</a:t>
            </a: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ed75ccf_0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5ed75ccf_03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Please put your child’s name in all their belongings, when the classroom gets warm, children take off their jumpers then all of a sudden there are 15 un-named items to try and decipher who they belong to. It’s also helpful to label shoes as we often change into wellies.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ed75ccf_0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5ed75ccf_03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752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ed75ccf_0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5ed75ccf_03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718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5f391192_02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READ POINT 1</a:t>
            </a:r>
          </a:p>
          <a:p>
            <a:pPr marL="0" lvl="0" indent="0" algn="l" rtl="0">
              <a:spcBef>
                <a:spcPts val="0"/>
              </a:spcBef>
              <a:spcAft>
                <a:spcPts val="0"/>
              </a:spcAft>
              <a:buNone/>
            </a:pPr>
            <a:r>
              <a:rPr lang="en-GB"/>
              <a:t>READ POINT 2 THEN SAY…”Set a regular, quiet time for you and your child to complete their homework. It is so beneficial if you can complete something small everyday, this will likely consist of recalling the phoneme of the day, for example “let’s go on the hunt for items which begin with the letter b” this will help to consolidate what has been taught in school and give your child the confidence to learn more the next day. Homework doesn’t need to be onerous. Just a few pages of reading and some phonics games, hiding letter sounds around the kitchen and asking your child to build words with fridge magnets when you’re making tea. Make it fun, ask your child to count the carrots at you plop them into a pan of water. I will talk more about homework in our next meeting but it really is an important part of your child’s education and setting a good foundation for this when your child starts in Foundation will make the transition to increased homework as they move through school much easier. Set an expectation with your child that homework is a part of family life and enjoy spending quality time with them as they learn.”</a:t>
            </a:r>
          </a:p>
          <a:p>
            <a:pPr marL="0" lvl="0" indent="0" algn="l" rtl="0">
              <a:spcBef>
                <a:spcPts val="0"/>
              </a:spcBef>
              <a:spcAft>
                <a:spcPts val="0"/>
              </a:spcAft>
              <a:buNone/>
            </a:pPr>
            <a:r>
              <a:rPr lang="en-GB"/>
              <a:t>READ POINT 4</a:t>
            </a:r>
          </a:p>
          <a:p>
            <a:pPr marL="0" lvl="0" indent="0" algn="l" rtl="0">
              <a:spcBef>
                <a:spcPts val="0"/>
              </a:spcBef>
              <a:spcAft>
                <a:spcPts val="0"/>
              </a:spcAft>
              <a:buNone/>
            </a:pPr>
            <a:r>
              <a:rPr lang="en-GB"/>
              <a:t>READ POINT 5</a:t>
            </a:r>
            <a:endParaRPr/>
          </a:p>
        </p:txBody>
      </p:sp>
    </p:spTree>
    <p:extLst>
      <p:ext uri="{BB962C8B-B14F-4D97-AF65-F5344CB8AC3E}">
        <p14:creationId xmlns:p14="http://schemas.microsoft.com/office/powerpoint/2010/main" val="946522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pencil - Dark paper">
  <p:cSld name="BLANK_1_1_1">
    <p:bg>
      <p:bgPr>
        <a:solidFill>
          <a:schemeClr val="accent5"/>
        </a:solidFill>
        <a:effectLst/>
      </p:bgPr>
    </p:bg>
    <p:spTree>
      <p:nvGrpSpPr>
        <p:cNvPr id="1" name="Shape 760"/>
        <p:cNvGrpSpPr/>
        <p:nvPr/>
      </p:nvGrpSpPr>
      <p:grpSpPr>
        <a:xfrm>
          <a:off x="0" y="0"/>
          <a:ext cx="0" cy="0"/>
          <a:chOff x="0" y="0"/>
          <a:chExt cx="0" cy="0"/>
        </a:xfrm>
      </p:grpSpPr>
      <p:pic>
        <p:nvPicPr>
          <p:cNvPr id="761" name="Google Shape;761;p14"/>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762" name="Google Shape;762;p1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0"/>
        <p:cNvGrpSpPr/>
        <p:nvPr/>
      </p:nvGrpSpPr>
      <p:grpSpPr>
        <a:xfrm>
          <a:off x="0" y="0"/>
          <a:ext cx="0" cy="0"/>
          <a:chOff x="0" y="0"/>
          <a:chExt cx="0" cy="0"/>
        </a:xfrm>
      </p:grpSpPr>
      <p:sp>
        <p:nvSpPr>
          <p:cNvPr id="61" name="Google Shape;61;p3"/>
          <p:cNvSpPr txBox="1">
            <a:spLocks noGrp="1"/>
          </p:cNvSpPr>
          <p:nvPr>
            <p:ph type="ctrTitle"/>
          </p:nvPr>
        </p:nvSpPr>
        <p:spPr>
          <a:xfrm>
            <a:off x="752800" y="440350"/>
            <a:ext cx="7485900" cy="1159800"/>
          </a:xfrm>
          <a:prstGeom prst="rect">
            <a:avLst/>
          </a:prstGeom>
        </p:spPr>
        <p:txBody>
          <a:bodyPr spcFirstLastPara="1" wrap="square" lIns="0" tIns="0" rIns="0" bIns="0" anchor="b" anchorCtr="0">
            <a:no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a:endParaRPr/>
          </a:p>
        </p:txBody>
      </p:sp>
      <p:sp>
        <p:nvSpPr>
          <p:cNvPr id="62" name="Google Shape;62;p3"/>
          <p:cNvSpPr txBox="1">
            <a:spLocks noGrp="1"/>
          </p:cNvSpPr>
          <p:nvPr>
            <p:ph type="subTitle" idx="1"/>
          </p:nvPr>
        </p:nvSpPr>
        <p:spPr>
          <a:xfrm>
            <a:off x="752800" y="1697054"/>
            <a:ext cx="7485900" cy="784800"/>
          </a:xfrm>
          <a:prstGeom prst="rect">
            <a:avLst/>
          </a:prstGeom>
        </p:spPr>
        <p:txBody>
          <a:bodyPr spcFirstLastPara="1" wrap="square" lIns="0" tIns="0" rIns="0" bIns="0" anchor="t" anchorCtr="0">
            <a:noAutofit/>
          </a:bodyPr>
          <a:lstStyle>
            <a:lvl1pPr lvl="0" rtl="0">
              <a:spcBef>
                <a:spcPts val="0"/>
              </a:spcBef>
              <a:spcAft>
                <a:spcPts val="0"/>
              </a:spcAft>
              <a:buSzPts val="1400"/>
              <a:buNone/>
              <a:defRPr>
                <a:solidFill>
                  <a:schemeClr val="accent5"/>
                </a:solidFill>
              </a:defRPr>
            </a:lvl1pPr>
            <a:lvl2pPr lvl="1" rtl="0">
              <a:spcBef>
                <a:spcPts val="1000"/>
              </a:spcBef>
              <a:spcAft>
                <a:spcPts val="0"/>
              </a:spcAft>
              <a:buSzPts val="3000"/>
              <a:buNone/>
              <a:defRPr sz="3000">
                <a:solidFill>
                  <a:schemeClr val="accent5"/>
                </a:solidFill>
              </a:defRPr>
            </a:lvl2pPr>
            <a:lvl3pPr lvl="2" rtl="0">
              <a:spcBef>
                <a:spcPts val="1000"/>
              </a:spcBef>
              <a:spcAft>
                <a:spcPts val="0"/>
              </a:spcAft>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grpSp>
        <p:nvGrpSpPr>
          <p:cNvPr id="63" name="Google Shape;63;p3"/>
          <p:cNvGrpSpPr/>
          <p:nvPr/>
        </p:nvGrpSpPr>
        <p:grpSpPr>
          <a:xfrm>
            <a:off x="3409171" y="2429676"/>
            <a:ext cx="5318543" cy="7882145"/>
            <a:chOff x="3485371" y="1424851"/>
            <a:chExt cx="5318543" cy="7882145"/>
          </a:xfrm>
        </p:grpSpPr>
        <p:grpSp>
          <p:nvGrpSpPr>
            <p:cNvPr id="64" name="Google Shape;64;p3"/>
            <p:cNvGrpSpPr/>
            <p:nvPr/>
          </p:nvGrpSpPr>
          <p:grpSpPr>
            <a:xfrm>
              <a:off x="3485371" y="1958251"/>
              <a:ext cx="468816" cy="7120145"/>
              <a:chOff x="1447800" y="152400"/>
              <a:chExt cx="318597" cy="4838699"/>
            </a:xfrm>
          </p:grpSpPr>
          <p:sp>
            <p:nvSpPr>
              <p:cNvPr id="65" name="Google Shape;65;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 name="Google Shape;66;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 name="Google Shape;67;p3"/>
            <p:cNvGrpSpPr/>
            <p:nvPr/>
          </p:nvGrpSpPr>
          <p:grpSpPr>
            <a:xfrm>
              <a:off x="3808592" y="1577251"/>
              <a:ext cx="468816" cy="7120145"/>
              <a:chOff x="1600200" y="152400"/>
              <a:chExt cx="318597" cy="4838699"/>
            </a:xfrm>
          </p:grpSpPr>
          <p:sp>
            <p:nvSpPr>
              <p:cNvPr id="68" name="Google Shape;68;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 name="Google Shape;69;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0" name="Google Shape;70;p3"/>
            <p:cNvGrpSpPr/>
            <p:nvPr/>
          </p:nvGrpSpPr>
          <p:grpSpPr>
            <a:xfrm>
              <a:off x="4131812" y="2186851"/>
              <a:ext cx="468816" cy="7120145"/>
              <a:chOff x="533400" y="152400"/>
              <a:chExt cx="318597" cy="4838699"/>
            </a:xfrm>
          </p:grpSpPr>
          <p:sp>
            <p:nvSpPr>
              <p:cNvPr id="71" name="Google Shape;71;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 name="Google Shape;72;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3" name="Google Shape;73;p3"/>
            <p:cNvGrpSpPr/>
            <p:nvPr/>
          </p:nvGrpSpPr>
          <p:grpSpPr>
            <a:xfrm>
              <a:off x="4455033" y="1729651"/>
              <a:ext cx="468816" cy="7120145"/>
              <a:chOff x="685800" y="152400"/>
              <a:chExt cx="318597" cy="4838699"/>
            </a:xfrm>
          </p:grpSpPr>
          <p:sp>
            <p:nvSpPr>
              <p:cNvPr id="74" name="Google Shape;74;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 name="Google Shape;75;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6" name="Google Shape;76;p3"/>
            <p:cNvGrpSpPr/>
            <p:nvPr/>
          </p:nvGrpSpPr>
          <p:grpSpPr>
            <a:xfrm>
              <a:off x="4778254" y="1424851"/>
              <a:ext cx="468816" cy="7120145"/>
              <a:chOff x="838200" y="152400"/>
              <a:chExt cx="318597" cy="4838699"/>
            </a:xfrm>
          </p:grpSpPr>
          <p:sp>
            <p:nvSpPr>
              <p:cNvPr id="77" name="Google Shape;77;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8" name="Google Shape;78;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9" name="Google Shape;79;p3"/>
            <p:cNvGrpSpPr/>
            <p:nvPr/>
          </p:nvGrpSpPr>
          <p:grpSpPr>
            <a:xfrm>
              <a:off x="5101474" y="1882051"/>
              <a:ext cx="468816" cy="7120145"/>
              <a:chOff x="990600" y="152400"/>
              <a:chExt cx="318597" cy="4838699"/>
            </a:xfrm>
          </p:grpSpPr>
          <p:sp>
            <p:nvSpPr>
              <p:cNvPr id="80" name="Google Shape;80;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1" name="Google Shape;81;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82" name="Google Shape;82;p3"/>
            <p:cNvGrpSpPr/>
            <p:nvPr/>
          </p:nvGrpSpPr>
          <p:grpSpPr>
            <a:xfrm>
              <a:off x="5424695" y="1729651"/>
              <a:ext cx="468816" cy="7120145"/>
              <a:chOff x="3663063" y="152400"/>
              <a:chExt cx="318597" cy="4838699"/>
            </a:xfrm>
          </p:grpSpPr>
          <p:sp>
            <p:nvSpPr>
              <p:cNvPr id="83" name="Google Shape;83;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4" name="Google Shape;84;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85" name="Google Shape;85;p3"/>
            <p:cNvGrpSpPr/>
            <p:nvPr/>
          </p:nvGrpSpPr>
          <p:grpSpPr>
            <a:xfrm>
              <a:off x="5747916" y="2034451"/>
              <a:ext cx="468816" cy="7120145"/>
              <a:chOff x="1295400" y="152400"/>
              <a:chExt cx="318597" cy="4838699"/>
            </a:xfrm>
          </p:grpSpPr>
          <p:sp>
            <p:nvSpPr>
              <p:cNvPr id="86" name="Google Shape;86;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7" name="Google Shape;87;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88" name="Google Shape;88;p3"/>
            <p:cNvGrpSpPr/>
            <p:nvPr/>
          </p:nvGrpSpPr>
          <p:grpSpPr>
            <a:xfrm>
              <a:off x="6072553" y="1958251"/>
              <a:ext cx="468816" cy="7120145"/>
              <a:chOff x="1447800" y="152400"/>
              <a:chExt cx="318597" cy="4838699"/>
            </a:xfrm>
          </p:grpSpPr>
          <p:sp>
            <p:nvSpPr>
              <p:cNvPr id="89" name="Google Shape;89;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0" name="Google Shape;90;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91" name="Google Shape;91;p3"/>
            <p:cNvGrpSpPr/>
            <p:nvPr/>
          </p:nvGrpSpPr>
          <p:grpSpPr>
            <a:xfrm>
              <a:off x="6395774" y="1653451"/>
              <a:ext cx="468816" cy="7120145"/>
              <a:chOff x="1600200" y="152400"/>
              <a:chExt cx="318597" cy="4838699"/>
            </a:xfrm>
          </p:grpSpPr>
          <p:sp>
            <p:nvSpPr>
              <p:cNvPr id="92" name="Google Shape;92;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3" name="Google Shape;93;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94" name="Google Shape;94;p3"/>
            <p:cNvGrpSpPr/>
            <p:nvPr/>
          </p:nvGrpSpPr>
          <p:grpSpPr>
            <a:xfrm>
              <a:off x="6718994" y="1424851"/>
              <a:ext cx="468816" cy="7120145"/>
              <a:chOff x="533400" y="152400"/>
              <a:chExt cx="318597" cy="4838699"/>
            </a:xfrm>
          </p:grpSpPr>
          <p:sp>
            <p:nvSpPr>
              <p:cNvPr id="95" name="Google Shape;95;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6" name="Google Shape;96;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97" name="Google Shape;97;p3"/>
            <p:cNvGrpSpPr/>
            <p:nvPr/>
          </p:nvGrpSpPr>
          <p:grpSpPr>
            <a:xfrm>
              <a:off x="7042215" y="1501051"/>
              <a:ext cx="468816" cy="7120145"/>
              <a:chOff x="685800" y="152400"/>
              <a:chExt cx="318597" cy="4838699"/>
            </a:xfrm>
          </p:grpSpPr>
          <p:sp>
            <p:nvSpPr>
              <p:cNvPr id="98" name="Google Shape;98;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9" name="Google Shape;99;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00" name="Google Shape;100;p3"/>
            <p:cNvGrpSpPr/>
            <p:nvPr/>
          </p:nvGrpSpPr>
          <p:grpSpPr>
            <a:xfrm>
              <a:off x="7365436" y="1882051"/>
              <a:ext cx="468816" cy="7120145"/>
              <a:chOff x="838200" y="152400"/>
              <a:chExt cx="318597" cy="4838699"/>
            </a:xfrm>
          </p:grpSpPr>
          <p:sp>
            <p:nvSpPr>
              <p:cNvPr id="101" name="Google Shape;101;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2" name="Google Shape;102;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03" name="Google Shape;103;p3"/>
            <p:cNvGrpSpPr/>
            <p:nvPr/>
          </p:nvGrpSpPr>
          <p:grpSpPr>
            <a:xfrm>
              <a:off x="7688656" y="1424851"/>
              <a:ext cx="468816" cy="7120145"/>
              <a:chOff x="990600" y="152400"/>
              <a:chExt cx="318597" cy="4838699"/>
            </a:xfrm>
          </p:grpSpPr>
          <p:sp>
            <p:nvSpPr>
              <p:cNvPr id="104" name="Google Shape;104;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5" name="Google Shape;105;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06" name="Google Shape;106;p3"/>
            <p:cNvGrpSpPr/>
            <p:nvPr/>
          </p:nvGrpSpPr>
          <p:grpSpPr>
            <a:xfrm>
              <a:off x="8011877" y="2186851"/>
              <a:ext cx="468816" cy="7120145"/>
              <a:chOff x="3663063" y="152400"/>
              <a:chExt cx="318597" cy="4838699"/>
            </a:xfrm>
          </p:grpSpPr>
          <p:sp>
            <p:nvSpPr>
              <p:cNvPr id="107" name="Google Shape;107;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8" name="Google Shape;108;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09" name="Google Shape;109;p3"/>
            <p:cNvGrpSpPr/>
            <p:nvPr/>
          </p:nvGrpSpPr>
          <p:grpSpPr>
            <a:xfrm>
              <a:off x="8335098" y="1805851"/>
              <a:ext cx="468816" cy="7120145"/>
              <a:chOff x="1295400" y="152400"/>
              <a:chExt cx="318597" cy="4838699"/>
            </a:xfrm>
          </p:grpSpPr>
          <p:sp>
            <p:nvSpPr>
              <p:cNvPr id="110" name="Google Shape;110;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1" name="Google Shape;111;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3"/>
        <p:cNvGrpSpPr/>
        <p:nvPr/>
      </p:nvGrpSpPr>
      <p:grpSpPr>
        <a:xfrm>
          <a:off x="0" y="0"/>
          <a:ext cx="0" cy="0"/>
          <a:chOff x="0" y="0"/>
          <a:chExt cx="0" cy="0"/>
        </a:xfrm>
      </p:grpSpPr>
      <p:sp>
        <p:nvSpPr>
          <p:cNvPr id="164" name="Google Shape;164;p5"/>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8" name="Google Shape;168;p5"/>
          <p:cNvGrpSpPr/>
          <p:nvPr/>
        </p:nvGrpSpPr>
        <p:grpSpPr>
          <a:xfrm>
            <a:off x="8004404" y="417297"/>
            <a:ext cx="3529549" cy="4525764"/>
            <a:chOff x="8004404" y="372498"/>
            <a:chExt cx="3529549" cy="4525764"/>
          </a:xfrm>
        </p:grpSpPr>
        <p:grpSp>
          <p:nvGrpSpPr>
            <p:cNvPr id="169" name="Google Shape;169;p5"/>
            <p:cNvGrpSpPr/>
            <p:nvPr/>
          </p:nvGrpSpPr>
          <p:grpSpPr>
            <a:xfrm rot="-5400000" flipH="1">
              <a:off x="8541351" y="-164449"/>
              <a:ext cx="2227938" cy="3301831"/>
              <a:chOff x="3485371" y="1424851"/>
              <a:chExt cx="5318543" cy="7882145"/>
            </a:xfrm>
          </p:grpSpPr>
          <p:grpSp>
            <p:nvGrpSpPr>
              <p:cNvPr id="170" name="Google Shape;170;p5"/>
              <p:cNvGrpSpPr/>
              <p:nvPr/>
            </p:nvGrpSpPr>
            <p:grpSpPr>
              <a:xfrm>
                <a:off x="3485371" y="1958251"/>
                <a:ext cx="468816" cy="7120145"/>
                <a:chOff x="1447800" y="152400"/>
                <a:chExt cx="318597" cy="4838699"/>
              </a:xfrm>
            </p:grpSpPr>
            <p:sp>
              <p:nvSpPr>
                <p:cNvPr id="171" name="Google Shape;171;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2" name="Google Shape;172;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73" name="Google Shape;173;p5"/>
              <p:cNvGrpSpPr/>
              <p:nvPr/>
            </p:nvGrpSpPr>
            <p:grpSpPr>
              <a:xfrm>
                <a:off x="3808592" y="1577251"/>
                <a:ext cx="468816" cy="7120145"/>
                <a:chOff x="1600200" y="152400"/>
                <a:chExt cx="318597" cy="4838699"/>
              </a:xfrm>
            </p:grpSpPr>
            <p:sp>
              <p:nvSpPr>
                <p:cNvPr id="174" name="Google Shape;174;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5" name="Google Shape;175;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76" name="Google Shape;176;p5"/>
              <p:cNvGrpSpPr/>
              <p:nvPr/>
            </p:nvGrpSpPr>
            <p:grpSpPr>
              <a:xfrm>
                <a:off x="4131812" y="2186851"/>
                <a:ext cx="468816" cy="7120145"/>
                <a:chOff x="533400" y="152400"/>
                <a:chExt cx="318597" cy="4838699"/>
              </a:xfrm>
            </p:grpSpPr>
            <p:sp>
              <p:nvSpPr>
                <p:cNvPr id="177" name="Google Shape;177;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8" name="Google Shape;178;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79" name="Google Shape;179;p5"/>
              <p:cNvGrpSpPr/>
              <p:nvPr/>
            </p:nvGrpSpPr>
            <p:grpSpPr>
              <a:xfrm>
                <a:off x="4455033" y="1729651"/>
                <a:ext cx="468816" cy="7120145"/>
                <a:chOff x="685800" y="152400"/>
                <a:chExt cx="318597" cy="4838699"/>
              </a:xfrm>
            </p:grpSpPr>
            <p:sp>
              <p:nvSpPr>
                <p:cNvPr id="180" name="Google Shape;180;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1" name="Google Shape;181;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82" name="Google Shape;182;p5"/>
              <p:cNvGrpSpPr/>
              <p:nvPr/>
            </p:nvGrpSpPr>
            <p:grpSpPr>
              <a:xfrm>
                <a:off x="4778254" y="1424851"/>
                <a:ext cx="468816" cy="7120145"/>
                <a:chOff x="838200" y="152400"/>
                <a:chExt cx="318597" cy="4838699"/>
              </a:xfrm>
            </p:grpSpPr>
            <p:sp>
              <p:nvSpPr>
                <p:cNvPr id="183" name="Google Shape;183;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4" name="Google Shape;184;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85" name="Google Shape;185;p5"/>
              <p:cNvGrpSpPr/>
              <p:nvPr/>
            </p:nvGrpSpPr>
            <p:grpSpPr>
              <a:xfrm>
                <a:off x="5101474" y="1882051"/>
                <a:ext cx="468816" cy="7120145"/>
                <a:chOff x="990600" y="152400"/>
                <a:chExt cx="318597" cy="4838699"/>
              </a:xfrm>
            </p:grpSpPr>
            <p:sp>
              <p:nvSpPr>
                <p:cNvPr id="186" name="Google Shape;186;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7" name="Google Shape;187;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88" name="Google Shape;188;p5"/>
              <p:cNvGrpSpPr/>
              <p:nvPr/>
            </p:nvGrpSpPr>
            <p:grpSpPr>
              <a:xfrm>
                <a:off x="5424695" y="1729651"/>
                <a:ext cx="468816" cy="7120145"/>
                <a:chOff x="3663063" y="152400"/>
                <a:chExt cx="318597" cy="4838699"/>
              </a:xfrm>
            </p:grpSpPr>
            <p:sp>
              <p:nvSpPr>
                <p:cNvPr id="189" name="Google Shape;189;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0" name="Google Shape;190;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91" name="Google Shape;191;p5"/>
              <p:cNvGrpSpPr/>
              <p:nvPr/>
            </p:nvGrpSpPr>
            <p:grpSpPr>
              <a:xfrm>
                <a:off x="5929821" y="2034451"/>
                <a:ext cx="468816" cy="7120145"/>
                <a:chOff x="1419019" y="152400"/>
                <a:chExt cx="318597" cy="4838699"/>
              </a:xfrm>
            </p:grpSpPr>
            <p:sp>
              <p:nvSpPr>
                <p:cNvPr id="192" name="Google Shape;192;p5"/>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3" name="Google Shape;193;p5"/>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194" name="Google Shape;194;p5"/>
              <p:cNvGrpSpPr/>
              <p:nvPr/>
            </p:nvGrpSpPr>
            <p:grpSpPr>
              <a:xfrm>
                <a:off x="6395774" y="1653451"/>
                <a:ext cx="468816" cy="7120145"/>
                <a:chOff x="1600200" y="152400"/>
                <a:chExt cx="318597" cy="4838699"/>
              </a:xfrm>
            </p:grpSpPr>
            <p:sp>
              <p:nvSpPr>
                <p:cNvPr id="195" name="Google Shape;195;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6" name="Google Shape;196;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97" name="Google Shape;197;p5"/>
              <p:cNvGrpSpPr/>
              <p:nvPr/>
            </p:nvGrpSpPr>
            <p:grpSpPr>
              <a:xfrm>
                <a:off x="6718994" y="1424851"/>
                <a:ext cx="468816" cy="7120145"/>
                <a:chOff x="533400" y="152400"/>
                <a:chExt cx="318597" cy="4838699"/>
              </a:xfrm>
            </p:grpSpPr>
            <p:sp>
              <p:nvSpPr>
                <p:cNvPr id="198" name="Google Shape;198;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9" name="Google Shape;199;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00" name="Google Shape;200;p5"/>
              <p:cNvGrpSpPr/>
              <p:nvPr/>
            </p:nvGrpSpPr>
            <p:grpSpPr>
              <a:xfrm>
                <a:off x="7042215" y="1501051"/>
                <a:ext cx="468816" cy="7120145"/>
                <a:chOff x="685800" y="152400"/>
                <a:chExt cx="318597" cy="4838699"/>
              </a:xfrm>
            </p:grpSpPr>
            <p:sp>
              <p:nvSpPr>
                <p:cNvPr id="201" name="Google Shape;201;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2" name="Google Shape;202;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03" name="Google Shape;203;p5"/>
              <p:cNvGrpSpPr/>
              <p:nvPr/>
            </p:nvGrpSpPr>
            <p:grpSpPr>
              <a:xfrm>
                <a:off x="7365436" y="1882051"/>
                <a:ext cx="468816" cy="7120145"/>
                <a:chOff x="838200" y="152400"/>
                <a:chExt cx="318597" cy="4838699"/>
              </a:xfrm>
            </p:grpSpPr>
            <p:sp>
              <p:nvSpPr>
                <p:cNvPr id="204" name="Google Shape;204;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5" name="Google Shape;205;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06" name="Google Shape;206;p5"/>
              <p:cNvGrpSpPr/>
              <p:nvPr/>
            </p:nvGrpSpPr>
            <p:grpSpPr>
              <a:xfrm>
                <a:off x="8011877" y="2186851"/>
                <a:ext cx="468816" cy="7120145"/>
                <a:chOff x="3663063" y="152400"/>
                <a:chExt cx="318597" cy="4838699"/>
              </a:xfrm>
            </p:grpSpPr>
            <p:sp>
              <p:nvSpPr>
                <p:cNvPr id="207" name="Google Shape;207;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8" name="Google Shape;208;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09" name="Google Shape;209;p5"/>
              <p:cNvGrpSpPr/>
              <p:nvPr/>
            </p:nvGrpSpPr>
            <p:grpSpPr>
              <a:xfrm>
                <a:off x="8335098" y="1805851"/>
                <a:ext cx="468816" cy="7120145"/>
                <a:chOff x="1295400" y="152400"/>
                <a:chExt cx="318597" cy="4838699"/>
              </a:xfrm>
            </p:grpSpPr>
            <p:sp>
              <p:nvSpPr>
                <p:cNvPr id="210" name="Google Shape;210;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1" name="Google Shape;211;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212" name="Google Shape;212;p5"/>
            <p:cNvGrpSpPr/>
            <p:nvPr/>
          </p:nvGrpSpPr>
          <p:grpSpPr>
            <a:xfrm rot="-5400000" flipH="1">
              <a:off x="9848714" y="1201031"/>
              <a:ext cx="196383" cy="2982574"/>
              <a:chOff x="1447800" y="152400"/>
              <a:chExt cx="318597" cy="4838699"/>
            </a:xfrm>
          </p:grpSpPr>
          <p:sp>
            <p:nvSpPr>
              <p:cNvPr id="213" name="Google Shape;213;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4" name="Google Shape;214;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15" name="Google Shape;215;p5"/>
            <p:cNvGrpSpPr/>
            <p:nvPr/>
          </p:nvGrpSpPr>
          <p:grpSpPr>
            <a:xfrm rot="-5400000" flipH="1">
              <a:off x="9689113" y="1336426"/>
              <a:ext cx="196383" cy="2982574"/>
              <a:chOff x="1600200" y="152400"/>
              <a:chExt cx="318597" cy="4838699"/>
            </a:xfrm>
          </p:grpSpPr>
          <p:sp>
            <p:nvSpPr>
              <p:cNvPr id="216" name="Google Shape;216;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7" name="Google Shape;217;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18" name="Google Shape;218;p5"/>
            <p:cNvGrpSpPr/>
            <p:nvPr/>
          </p:nvGrpSpPr>
          <p:grpSpPr>
            <a:xfrm rot="-5400000" flipH="1">
              <a:off x="9944475" y="1471836"/>
              <a:ext cx="196383" cy="2982574"/>
              <a:chOff x="533400" y="152400"/>
              <a:chExt cx="318597" cy="4838699"/>
            </a:xfrm>
          </p:grpSpPr>
          <p:sp>
            <p:nvSpPr>
              <p:cNvPr id="219" name="Google Shape;219;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0" name="Google Shape;220;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21" name="Google Shape;221;p5"/>
            <p:cNvGrpSpPr/>
            <p:nvPr/>
          </p:nvGrpSpPr>
          <p:grpSpPr>
            <a:xfrm rot="-5400000" flipH="1">
              <a:off x="9752954" y="1607231"/>
              <a:ext cx="196383" cy="2982574"/>
              <a:chOff x="685800" y="152400"/>
              <a:chExt cx="318597" cy="4838699"/>
            </a:xfrm>
          </p:grpSpPr>
          <p:sp>
            <p:nvSpPr>
              <p:cNvPr id="222" name="Google Shape;222;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3" name="Google Shape;223;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24" name="Google Shape;224;p5"/>
            <p:cNvGrpSpPr/>
            <p:nvPr/>
          </p:nvGrpSpPr>
          <p:grpSpPr>
            <a:xfrm rot="-5400000" flipH="1">
              <a:off x="9816794" y="1954222"/>
              <a:ext cx="196383" cy="2982574"/>
              <a:chOff x="990600" y="152400"/>
              <a:chExt cx="318597" cy="4838699"/>
            </a:xfrm>
          </p:grpSpPr>
          <p:sp>
            <p:nvSpPr>
              <p:cNvPr id="225" name="Google Shape;225;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6" name="Google Shape;226;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27" name="Google Shape;227;p5"/>
            <p:cNvGrpSpPr/>
            <p:nvPr/>
          </p:nvGrpSpPr>
          <p:grpSpPr>
            <a:xfrm rot="-5400000" flipH="1">
              <a:off x="9752954" y="2089589"/>
              <a:ext cx="196383" cy="2982574"/>
              <a:chOff x="3663063" y="152400"/>
              <a:chExt cx="318597" cy="4838699"/>
            </a:xfrm>
          </p:grpSpPr>
          <p:sp>
            <p:nvSpPr>
              <p:cNvPr id="228" name="Google Shape;228;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9" name="Google Shape;229;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30" name="Google Shape;230;p5"/>
            <p:cNvGrpSpPr/>
            <p:nvPr/>
          </p:nvGrpSpPr>
          <p:grpSpPr>
            <a:xfrm rot="-5400000" flipH="1">
              <a:off x="9880634" y="2225013"/>
              <a:ext cx="196383" cy="2982574"/>
              <a:chOff x="1295400" y="152400"/>
              <a:chExt cx="318597" cy="4838699"/>
            </a:xfrm>
          </p:grpSpPr>
          <p:sp>
            <p:nvSpPr>
              <p:cNvPr id="231" name="Google Shape;231;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2" name="Google Shape;232;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33" name="Google Shape;233;p5"/>
            <p:cNvGrpSpPr/>
            <p:nvPr/>
          </p:nvGrpSpPr>
          <p:grpSpPr>
            <a:xfrm rot="-5400000" flipH="1">
              <a:off x="9848714" y="2361002"/>
              <a:ext cx="196383" cy="2982574"/>
              <a:chOff x="1447800" y="152400"/>
              <a:chExt cx="318597" cy="4838699"/>
            </a:xfrm>
          </p:grpSpPr>
          <p:sp>
            <p:nvSpPr>
              <p:cNvPr id="234" name="Google Shape;234;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5" name="Google Shape;235;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36" name="Google Shape;236;p5"/>
            <p:cNvGrpSpPr/>
            <p:nvPr/>
          </p:nvGrpSpPr>
          <p:grpSpPr>
            <a:xfrm rot="-5400000" flipH="1">
              <a:off x="9721033" y="2496397"/>
              <a:ext cx="196383" cy="2982574"/>
              <a:chOff x="1600200" y="152400"/>
              <a:chExt cx="318597" cy="4838699"/>
            </a:xfrm>
          </p:grpSpPr>
          <p:sp>
            <p:nvSpPr>
              <p:cNvPr id="237" name="Google Shape;237;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8" name="Google Shape;238;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39" name="Google Shape;239;p5"/>
            <p:cNvGrpSpPr/>
            <p:nvPr/>
          </p:nvGrpSpPr>
          <p:grpSpPr>
            <a:xfrm rot="-5400000" flipH="1">
              <a:off x="9625273" y="2631806"/>
              <a:ext cx="196383" cy="2982574"/>
              <a:chOff x="533400" y="152400"/>
              <a:chExt cx="318597" cy="4838699"/>
            </a:xfrm>
          </p:grpSpPr>
          <p:sp>
            <p:nvSpPr>
              <p:cNvPr id="240" name="Google Shape;240;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1" name="Google Shape;241;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42" name="Google Shape;242;p5"/>
            <p:cNvGrpSpPr/>
            <p:nvPr/>
          </p:nvGrpSpPr>
          <p:grpSpPr>
            <a:xfrm rot="-5400000" flipH="1">
              <a:off x="9657193" y="2767202"/>
              <a:ext cx="196383" cy="2982574"/>
              <a:chOff x="685800" y="152400"/>
              <a:chExt cx="318597" cy="4838699"/>
            </a:xfrm>
          </p:grpSpPr>
          <p:sp>
            <p:nvSpPr>
              <p:cNvPr id="243" name="Google Shape;243;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4" name="Google Shape;244;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5" name="Google Shape;245;p5"/>
            <p:cNvGrpSpPr/>
            <p:nvPr/>
          </p:nvGrpSpPr>
          <p:grpSpPr>
            <a:xfrm rot="-5400000" flipH="1">
              <a:off x="9816794" y="2902597"/>
              <a:ext cx="196383" cy="2982574"/>
              <a:chOff x="838200" y="152400"/>
              <a:chExt cx="318597" cy="4838699"/>
            </a:xfrm>
          </p:grpSpPr>
          <p:sp>
            <p:nvSpPr>
              <p:cNvPr id="246" name="Google Shape;246;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7" name="Google Shape;247;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48" name="Google Shape;248;p5"/>
            <p:cNvGrpSpPr/>
            <p:nvPr/>
          </p:nvGrpSpPr>
          <p:grpSpPr>
            <a:xfrm rot="-5400000" flipH="1">
              <a:off x="9625273" y="3037992"/>
              <a:ext cx="196383" cy="2982574"/>
              <a:chOff x="990600" y="152400"/>
              <a:chExt cx="318597" cy="4838699"/>
            </a:xfrm>
          </p:grpSpPr>
          <p:sp>
            <p:nvSpPr>
              <p:cNvPr id="249" name="Google Shape;249;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0" name="Google Shape;250;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51" name="Google Shape;251;p5"/>
            <p:cNvGrpSpPr/>
            <p:nvPr/>
          </p:nvGrpSpPr>
          <p:grpSpPr>
            <a:xfrm rot="-5400000" flipH="1">
              <a:off x="9944475" y="3173359"/>
              <a:ext cx="196383" cy="2982574"/>
              <a:chOff x="3663063" y="152400"/>
              <a:chExt cx="318597" cy="4838699"/>
            </a:xfrm>
          </p:grpSpPr>
          <p:sp>
            <p:nvSpPr>
              <p:cNvPr id="252" name="Google Shape;252;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3" name="Google Shape;253;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54" name="Google Shape;254;p5"/>
            <p:cNvGrpSpPr/>
            <p:nvPr/>
          </p:nvGrpSpPr>
          <p:grpSpPr>
            <a:xfrm rot="-5400000" flipH="1">
              <a:off x="9784874" y="3308783"/>
              <a:ext cx="196383" cy="2982574"/>
              <a:chOff x="1295400" y="152400"/>
              <a:chExt cx="318597" cy="4838699"/>
            </a:xfrm>
          </p:grpSpPr>
          <p:sp>
            <p:nvSpPr>
              <p:cNvPr id="255" name="Google Shape;255;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6" name="Google Shape;256;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 image">
  <p:cSld name="TITLE_AND_BODY_1">
    <p:bg>
      <p:bgPr>
        <a:solidFill>
          <a:schemeClr val="dk1"/>
        </a:solidFill>
        <a:effectLst/>
      </p:bgPr>
    </p:bg>
    <p:spTree>
      <p:nvGrpSpPr>
        <p:cNvPr id="1" name="Shape 257"/>
        <p:cNvGrpSpPr/>
        <p:nvPr/>
      </p:nvGrpSpPr>
      <p:grpSpPr>
        <a:xfrm>
          <a:off x="0" y="0"/>
          <a:ext cx="0" cy="0"/>
          <a:chOff x="0" y="0"/>
          <a:chExt cx="0" cy="0"/>
        </a:xfrm>
      </p:grpSpPr>
      <p:pic>
        <p:nvPicPr>
          <p:cNvPr id="258" name="Google Shape;258;p6"/>
          <p:cNvPicPr preferRelativeResize="0"/>
          <p:nvPr/>
        </p:nvPicPr>
        <p:blipFill rotWithShape="1">
          <a:blip r:embed="rId2">
            <a:alphaModFix/>
          </a:blip>
          <a:srcRect r="50097"/>
          <a:stretch/>
        </p:blipFill>
        <p:spPr>
          <a:xfrm>
            <a:off x="0" y="0"/>
            <a:ext cx="4563024" cy="5143500"/>
          </a:xfrm>
          <a:prstGeom prst="rect">
            <a:avLst/>
          </a:prstGeom>
          <a:noFill/>
          <a:ln>
            <a:noFill/>
          </a:ln>
          <a:effectLst>
            <a:outerShdw blurRad="114300" dist="9525" algn="bl" rotWithShape="0">
              <a:schemeClr val="dk1">
                <a:alpha val="30000"/>
              </a:schemeClr>
            </a:outerShdw>
          </a:effectLst>
        </p:spPr>
      </p:pic>
      <p:sp>
        <p:nvSpPr>
          <p:cNvPr id="259" name="Google Shape;259;p6"/>
          <p:cNvSpPr/>
          <p:nvPr/>
        </p:nvSpPr>
        <p:spPr>
          <a:xfrm rot="197195">
            <a:off x="267937" y="14512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262" name="Google Shape;262;p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63" name="Google Shape;263;p6"/>
          <p:cNvGrpSpPr/>
          <p:nvPr/>
        </p:nvGrpSpPr>
        <p:grpSpPr>
          <a:xfrm>
            <a:off x="8004404" y="417297"/>
            <a:ext cx="3529549" cy="4525764"/>
            <a:chOff x="8004404" y="372498"/>
            <a:chExt cx="3529549" cy="4525764"/>
          </a:xfrm>
        </p:grpSpPr>
        <p:grpSp>
          <p:nvGrpSpPr>
            <p:cNvPr id="264" name="Google Shape;264;p6"/>
            <p:cNvGrpSpPr/>
            <p:nvPr/>
          </p:nvGrpSpPr>
          <p:grpSpPr>
            <a:xfrm rot="-5400000" flipH="1">
              <a:off x="8541351" y="-164449"/>
              <a:ext cx="2227938" cy="3301831"/>
              <a:chOff x="3485371" y="1424851"/>
              <a:chExt cx="5318543" cy="7882145"/>
            </a:xfrm>
          </p:grpSpPr>
          <p:grpSp>
            <p:nvGrpSpPr>
              <p:cNvPr id="265" name="Google Shape;265;p6"/>
              <p:cNvGrpSpPr/>
              <p:nvPr/>
            </p:nvGrpSpPr>
            <p:grpSpPr>
              <a:xfrm>
                <a:off x="3485371" y="1958251"/>
                <a:ext cx="468816" cy="7120145"/>
                <a:chOff x="1447800" y="152400"/>
                <a:chExt cx="318597" cy="4838699"/>
              </a:xfrm>
            </p:grpSpPr>
            <p:sp>
              <p:nvSpPr>
                <p:cNvPr id="266" name="Google Shape;266;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7" name="Google Shape;267;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268" name="Google Shape;268;p6"/>
              <p:cNvGrpSpPr/>
              <p:nvPr/>
            </p:nvGrpSpPr>
            <p:grpSpPr>
              <a:xfrm>
                <a:off x="3808592" y="1577251"/>
                <a:ext cx="468816" cy="7120145"/>
                <a:chOff x="1600200" y="152400"/>
                <a:chExt cx="318597" cy="4838699"/>
              </a:xfrm>
            </p:grpSpPr>
            <p:sp>
              <p:nvSpPr>
                <p:cNvPr id="269" name="Google Shape;269;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0" name="Google Shape;270;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71" name="Google Shape;271;p6"/>
              <p:cNvGrpSpPr/>
              <p:nvPr/>
            </p:nvGrpSpPr>
            <p:grpSpPr>
              <a:xfrm>
                <a:off x="4131812" y="2186851"/>
                <a:ext cx="468816" cy="7120145"/>
                <a:chOff x="533400" y="152400"/>
                <a:chExt cx="318597" cy="4838699"/>
              </a:xfrm>
            </p:grpSpPr>
            <p:sp>
              <p:nvSpPr>
                <p:cNvPr id="272" name="Google Shape;272;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3" name="Google Shape;273;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74" name="Google Shape;274;p6"/>
              <p:cNvGrpSpPr/>
              <p:nvPr/>
            </p:nvGrpSpPr>
            <p:grpSpPr>
              <a:xfrm>
                <a:off x="4455033" y="1729651"/>
                <a:ext cx="468816" cy="7120145"/>
                <a:chOff x="685800" y="152400"/>
                <a:chExt cx="318597" cy="4838699"/>
              </a:xfrm>
            </p:grpSpPr>
            <p:sp>
              <p:nvSpPr>
                <p:cNvPr id="275" name="Google Shape;275;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6" name="Google Shape;276;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77" name="Google Shape;277;p6"/>
              <p:cNvGrpSpPr/>
              <p:nvPr/>
            </p:nvGrpSpPr>
            <p:grpSpPr>
              <a:xfrm>
                <a:off x="4778254" y="1424851"/>
                <a:ext cx="468816" cy="7120145"/>
                <a:chOff x="838200" y="152400"/>
                <a:chExt cx="318597" cy="4838699"/>
              </a:xfrm>
            </p:grpSpPr>
            <p:sp>
              <p:nvSpPr>
                <p:cNvPr id="278" name="Google Shape;278;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9" name="Google Shape;279;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280" name="Google Shape;280;p6"/>
              <p:cNvGrpSpPr/>
              <p:nvPr/>
            </p:nvGrpSpPr>
            <p:grpSpPr>
              <a:xfrm>
                <a:off x="5101474" y="1882051"/>
                <a:ext cx="468816" cy="7120145"/>
                <a:chOff x="990600" y="152400"/>
                <a:chExt cx="318597" cy="4838699"/>
              </a:xfrm>
            </p:grpSpPr>
            <p:sp>
              <p:nvSpPr>
                <p:cNvPr id="281" name="Google Shape;281;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2" name="Google Shape;282;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283" name="Google Shape;283;p6"/>
              <p:cNvGrpSpPr/>
              <p:nvPr/>
            </p:nvGrpSpPr>
            <p:grpSpPr>
              <a:xfrm>
                <a:off x="5424695" y="1729651"/>
                <a:ext cx="468816" cy="7120145"/>
                <a:chOff x="3663063" y="152400"/>
                <a:chExt cx="318597" cy="4838699"/>
              </a:xfrm>
            </p:grpSpPr>
            <p:sp>
              <p:nvSpPr>
                <p:cNvPr id="284" name="Google Shape;284;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5" name="Google Shape;285;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286" name="Google Shape;286;p6"/>
              <p:cNvGrpSpPr/>
              <p:nvPr/>
            </p:nvGrpSpPr>
            <p:grpSpPr>
              <a:xfrm>
                <a:off x="5929821" y="2034451"/>
                <a:ext cx="468816" cy="7120145"/>
                <a:chOff x="1419019" y="152400"/>
                <a:chExt cx="318597" cy="4838699"/>
              </a:xfrm>
            </p:grpSpPr>
            <p:sp>
              <p:nvSpPr>
                <p:cNvPr id="287" name="Google Shape;287;p6"/>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8" name="Google Shape;288;p6"/>
                <p:cNvPicPr preferRelativeResize="0"/>
                <p:nvPr/>
              </p:nvPicPr>
              <p:blipFill>
                <a:blip r:embed="rId3">
                  <a:alphaModFix/>
                </a:blip>
                <a:stretch>
                  <a:fillRect/>
                </a:stretch>
              </p:blipFill>
              <p:spPr>
                <a:xfrm>
                  <a:off x="1419019" y="152400"/>
                  <a:ext cx="318597" cy="4838699"/>
                </a:xfrm>
                <a:prstGeom prst="rect">
                  <a:avLst/>
                </a:prstGeom>
                <a:noFill/>
                <a:ln>
                  <a:noFill/>
                </a:ln>
              </p:spPr>
            </p:pic>
          </p:grpSp>
          <p:grpSp>
            <p:nvGrpSpPr>
              <p:cNvPr id="289" name="Google Shape;289;p6"/>
              <p:cNvGrpSpPr/>
              <p:nvPr/>
            </p:nvGrpSpPr>
            <p:grpSpPr>
              <a:xfrm>
                <a:off x="6395774" y="1653451"/>
                <a:ext cx="468816" cy="7120145"/>
                <a:chOff x="1600200" y="152400"/>
                <a:chExt cx="318597" cy="4838699"/>
              </a:xfrm>
            </p:grpSpPr>
            <p:sp>
              <p:nvSpPr>
                <p:cNvPr id="290" name="Google Shape;290;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1" name="Google Shape;291;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92" name="Google Shape;292;p6"/>
              <p:cNvGrpSpPr/>
              <p:nvPr/>
            </p:nvGrpSpPr>
            <p:grpSpPr>
              <a:xfrm>
                <a:off x="6718994" y="1424851"/>
                <a:ext cx="468816" cy="7120145"/>
                <a:chOff x="533400" y="152400"/>
                <a:chExt cx="318597" cy="4838699"/>
              </a:xfrm>
            </p:grpSpPr>
            <p:sp>
              <p:nvSpPr>
                <p:cNvPr id="293" name="Google Shape;293;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4" name="Google Shape;294;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95" name="Google Shape;295;p6"/>
              <p:cNvGrpSpPr/>
              <p:nvPr/>
            </p:nvGrpSpPr>
            <p:grpSpPr>
              <a:xfrm>
                <a:off x="7042215" y="1501051"/>
                <a:ext cx="468816" cy="7120145"/>
                <a:chOff x="685800" y="152400"/>
                <a:chExt cx="318597" cy="4838699"/>
              </a:xfrm>
            </p:grpSpPr>
            <p:sp>
              <p:nvSpPr>
                <p:cNvPr id="296" name="Google Shape;296;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7" name="Google Shape;297;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98" name="Google Shape;298;p6"/>
              <p:cNvGrpSpPr/>
              <p:nvPr/>
            </p:nvGrpSpPr>
            <p:grpSpPr>
              <a:xfrm>
                <a:off x="7365436" y="1882051"/>
                <a:ext cx="468816" cy="7120145"/>
                <a:chOff x="838200" y="152400"/>
                <a:chExt cx="318597" cy="4838699"/>
              </a:xfrm>
            </p:grpSpPr>
            <p:sp>
              <p:nvSpPr>
                <p:cNvPr id="299" name="Google Shape;299;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0" name="Google Shape;300;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01" name="Google Shape;301;p6"/>
              <p:cNvGrpSpPr/>
              <p:nvPr/>
            </p:nvGrpSpPr>
            <p:grpSpPr>
              <a:xfrm>
                <a:off x="8011877" y="2186851"/>
                <a:ext cx="468816" cy="7120145"/>
                <a:chOff x="3663063" y="152400"/>
                <a:chExt cx="318597" cy="4838699"/>
              </a:xfrm>
            </p:grpSpPr>
            <p:sp>
              <p:nvSpPr>
                <p:cNvPr id="302" name="Google Shape;302;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3" name="Google Shape;303;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04" name="Google Shape;304;p6"/>
              <p:cNvGrpSpPr/>
              <p:nvPr/>
            </p:nvGrpSpPr>
            <p:grpSpPr>
              <a:xfrm>
                <a:off x="8335098" y="1805851"/>
                <a:ext cx="468816" cy="7120145"/>
                <a:chOff x="1295400" y="152400"/>
                <a:chExt cx="318597" cy="4838699"/>
              </a:xfrm>
            </p:grpSpPr>
            <p:sp>
              <p:nvSpPr>
                <p:cNvPr id="305" name="Google Shape;305;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6" name="Google Shape;306;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grpSp>
          <p:nvGrpSpPr>
            <p:cNvPr id="307" name="Google Shape;307;p6"/>
            <p:cNvGrpSpPr/>
            <p:nvPr/>
          </p:nvGrpSpPr>
          <p:grpSpPr>
            <a:xfrm rot="-5400000" flipH="1">
              <a:off x="9848714" y="1201031"/>
              <a:ext cx="196383" cy="2982574"/>
              <a:chOff x="1447800" y="152400"/>
              <a:chExt cx="318597" cy="4838699"/>
            </a:xfrm>
          </p:grpSpPr>
          <p:sp>
            <p:nvSpPr>
              <p:cNvPr id="308" name="Google Shape;308;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9" name="Google Shape;309;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10" name="Google Shape;310;p6"/>
            <p:cNvGrpSpPr/>
            <p:nvPr/>
          </p:nvGrpSpPr>
          <p:grpSpPr>
            <a:xfrm rot="-5400000" flipH="1">
              <a:off x="9689113" y="1336426"/>
              <a:ext cx="196383" cy="2982574"/>
              <a:chOff x="1600200" y="152400"/>
              <a:chExt cx="318597" cy="4838699"/>
            </a:xfrm>
          </p:grpSpPr>
          <p:sp>
            <p:nvSpPr>
              <p:cNvPr id="311" name="Google Shape;311;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2" name="Google Shape;312;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13" name="Google Shape;313;p6"/>
            <p:cNvGrpSpPr/>
            <p:nvPr/>
          </p:nvGrpSpPr>
          <p:grpSpPr>
            <a:xfrm rot="-5400000" flipH="1">
              <a:off x="9944475" y="1471836"/>
              <a:ext cx="196383" cy="2982574"/>
              <a:chOff x="533400" y="152400"/>
              <a:chExt cx="318597" cy="4838699"/>
            </a:xfrm>
          </p:grpSpPr>
          <p:sp>
            <p:nvSpPr>
              <p:cNvPr id="314" name="Google Shape;314;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5" name="Google Shape;315;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16" name="Google Shape;316;p6"/>
            <p:cNvGrpSpPr/>
            <p:nvPr/>
          </p:nvGrpSpPr>
          <p:grpSpPr>
            <a:xfrm rot="-5400000" flipH="1">
              <a:off x="9752954" y="1607231"/>
              <a:ext cx="196383" cy="2982574"/>
              <a:chOff x="685800" y="152400"/>
              <a:chExt cx="318597" cy="4838699"/>
            </a:xfrm>
          </p:grpSpPr>
          <p:sp>
            <p:nvSpPr>
              <p:cNvPr id="317" name="Google Shape;317;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8" name="Google Shape;318;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19" name="Google Shape;319;p6"/>
            <p:cNvGrpSpPr/>
            <p:nvPr/>
          </p:nvGrpSpPr>
          <p:grpSpPr>
            <a:xfrm rot="-5400000" flipH="1">
              <a:off x="9816794" y="1954222"/>
              <a:ext cx="196383" cy="2982574"/>
              <a:chOff x="990600" y="152400"/>
              <a:chExt cx="318597" cy="4838699"/>
            </a:xfrm>
          </p:grpSpPr>
          <p:sp>
            <p:nvSpPr>
              <p:cNvPr id="320" name="Google Shape;320;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1" name="Google Shape;321;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22" name="Google Shape;322;p6"/>
            <p:cNvGrpSpPr/>
            <p:nvPr/>
          </p:nvGrpSpPr>
          <p:grpSpPr>
            <a:xfrm rot="-5400000" flipH="1">
              <a:off x="9752954" y="2089589"/>
              <a:ext cx="196383" cy="2982574"/>
              <a:chOff x="3663063" y="152400"/>
              <a:chExt cx="318597" cy="4838699"/>
            </a:xfrm>
          </p:grpSpPr>
          <p:sp>
            <p:nvSpPr>
              <p:cNvPr id="323" name="Google Shape;323;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4" name="Google Shape;324;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25" name="Google Shape;325;p6"/>
            <p:cNvGrpSpPr/>
            <p:nvPr/>
          </p:nvGrpSpPr>
          <p:grpSpPr>
            <a:xfrm rot="-5400000" flipH="1">
              <a:off x="9880634" y="2225013"/>
              <a:ext cx="196383" cy="2982574"/>
              <a:chOff x="1295400" y="152400"/>
              <a:chExt cx="318597" cy="4838699"/>
            </a:xfrm>
          </p:grpSpPr>
          <p:sp>
            <p:nvSpPr>
              <p:cNvPr id="326" name="Google Shape;326;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7" name="Google Shape;327;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nvGrpSpPr>
            <p:cNvPr id="328" name="Google Shape;328;p6"/>
            <p:cNvGrpSpPr/>
            <p:nvPr/>
          </p:nvGrpSpPr>
          <p:grpSpPr>
            <a:xfrm rot="-5400000" flipH="1">
              <a:off x="9848714" y="2361002"/>
              <a:ext cx="196383" cy="2982574"/>
              <a:chOff x="1447800" y="152400"/>
              <a:chExt cx="318597" cy="4838699"/>
            </a:xfrm>
          </p:grpSpPr>
          <p:sp>
            <p:nvSpPr>
              <p:cNvPr id="329" name="Google Shape;329;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0" name="Google Shape;330;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31" name="Google Shape;331;p6"/>
            <p:cNvGrpSpPr/>
            <p:nvPr/>
          </p:nvGrpSpPr>
          <p:grpSpPr>
            <a:xfrm rot="-5400000" flipH="1">
              <a:off x="9721033" y="2496397"/>
              <a:ext cx="196383" cy="2982574"/>
              <a:chOff x="1600200" y="152400"/>
              <a:chExt cx="318597" cy="4838699"/>
            </a:xfrm>
          </p:grpSpPr>
          <p:sp>
            <p:nvSpPr>
              <p:cNvPr id="332" name="Google Shape;332;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3" name="Google Shape;333;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34" name="Google Shape;334;p6"/>
            <p:cNvGrpSpPr/>
            <p:nvPr/>
          </p:nvGrpSpPr>
          <p:grpSpPr>
            <a:xfrm rot="-5400000" flipH="1">
              <a:off x="9625273" y="2631806"/>
              <a:ext cx="196383" cy="2982574"/>
              <a:chOff x="533400" y="152400"/>
              <a:chExt cx="318597" cy="4838699"/>
            </a:xfrm>
          </p:grpSpPr>
          <p:sp>
            <p:nvSpPr>
              <p:cNvPr id="335" name="Google Shape;335;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6" name="Google Shape;336;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37" name="Google Shape;337;p6"/>
            <p:cNvGrpSpPr/>
            <p:nvPr/>
          </p:nvGrpSpPr>
          <p:grpSpPr>
            <a:xfrm rot="-5400000" flipH="1">
              <a:off x="9657193" y="2767202"/>
              <a:ext cx="196383" cy="2982574"/>
              <a:chOff x="685800" y="152400"/>
              <a:chExt cx="318597" cy="4838699"/>
            </a:xfrm>
          </p:grpSpPr>
          <p:sp>
            <p:nvSpPr>
              <p:cNvPr id="338" name="Google Shape;338;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9" name="Google Shape;339;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40" name="Google Shape;340;p6"/>
            <p:cNvGrpSpPr/>
            <p:nvPr/>
          </p:nvGrpSpPr>
          <p:grpSpPr>
            <a:xfrm rot="-5400000" flipH="1">
              <a:off x="9816794" y="2902597"/>
              <a:ext cx="196383" cy="2982574"/>
              <a:chOff x="838200" y="152400"/>
              <a:chExt cx="318597" cy="4838699"/>
            </a:xfrm>
          </p:grpSpPr>
          <p:sp>
            <p:nvSpPr>
              <p:cNvPr id="341" name="Google Shape;341;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2" name="Google Shape;342;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43" name="Google Shape;343;p6"/>
            <p:cNvGrpSpPr/>
            <p:nvPr/>
          </p:nvGrpSpPr>
          <p:grpSpPr>
            <a:xfrm rot="-5400000" flipH="1">
              <a:off x="9625273" y="3037992"/>
              <a:ext cx="196383" cy="2982574"/>
              <a:chOff x="990600" y="152400"/>
              <a:chExt cx="318597" cy="4838699"/>
            </a:xfrm>
          </p:grpSpPr>
          <p:sp>
            <p:nvSpPr>
              <p:cNvPr id="344" name="Google Shape;344;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5" name="Google Shape;345;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46" name="Google Shape;346;p6"/>
            <p:cNvGrpSpPr/>
            <p:nvPr/>
          </p:nvGrpSpPr>
          <p:grpSpPr>
            <a:xfrm rot="-5400000" flipH="1">
              <a:off x="9944475" y="3173359"/>
              <a:ext cx="196383" cy="2982574"/>
              <a:chOff x="3663063" y="152400"/>
              <a:chExt cx="318597" cy="4838699"/>
            </a:xfrm>
          </p:grpSpPr>
          <p:sp>
            <p:nvSpPr>
              <p:cNvPr id="347" name="Google Shape;347;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8" name="Google Shape;348;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49" name="Google Shape;349;p6"/>
            <p:cNvGrpSpPr/>
            <p:nvPr/>
          </p:nvGrpSpPr>
          <p:grpSpPr>
            <a:xfrm rot="-5400000" flipH="1">
              <a:off x="9784874" y="3308783"/>
              <a:ext cx="196383" cy="2982574"/>
              <a:chOff x="1295400" y="152400"/>
              <a:chExt cx="318597" cy="4838699"/>
            </a:xfrm>
          </p:grpSpPr>
          <p:sp>
            <p:nvSpPr>
              <p:cNvPr id="350" name="Google Shape;350;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1" name="Google Shape;351;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3"/>
        <p:cNvGrpSpPr/>
        <p:nvPr/>
      </p:nvGrpSpPr>
      <p:grpSpPr>
        <a:xfrm>
          <a:off x="0" y="0"/>
          <a:ext cx="0" cy="0"/>
          <a:chOff x="0" y="0"/>
          <a:chExt cx="0" cy="0"/>
        </a:xfrm>
      </p:grpSpPr>
      <p:sp>
        <p:nvSpPr>
          <p:cNvPr id="544" name="Google Shape;544;p9"/>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5" name="Google Shape;545;p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46" name="Google Shape;546;p9"/>
          <p:cNvGrpSpPr/>
          <p:nvPr/>
        </p:nvGrpSpPr>
        <p:grpSpPr>
          <a:xfrm>
            <a:off x="8004404" y="417297"/>
            <a:ext cx="3529549" cy="4525764"/>
            <a:chOff x="8004404" y="372498"/>
            <a:chExt cx="3529549" cy="4525764"/>
          </a:xfrm>
        </p:grpSpPr>
        <p:grpSp>
          <p:nvGrpSpPr>
            <p:cNvPr id="547" name="Google Shape;547;p9"/>
            <p:cNvGrpSpPr/>
            <p:nvPr/>
          </p:nvGrpSpPr>
          <p:grpSpPr>
            <a:xfrm rot="-5400000" flipH="1">
              <a:off x="8541351" y="-164449"/>
              <a:ext cx="2227938" cy="3301831"/>
              <a:chOff x="3485371" y="1424851"/>
              <a:chExt cx="5318543" cy="7882145"/>
            </a:xfrm>
          </p:grpSpPr>
          <p:grpSp>
            <p:nvGrpSpPr>
              <p:cNvPr id="548" name="Google Shape;548;p9"/>
              <p:cNvGrpSpPr/>
              <p:nvPr/>
            </p:nvGrpSpPr>
            <p:grpSpPr>
              <a:xfrm>
                <a:off x="3485371" y="1958251"/>
                <a:ext cx="468816" cy="7120145"/>
                <a:chOff x="1447800" y="152400"/>
                <a:chExt cx="318597" cy="4838699"/>
              </a:xfrm>
            </p:grpSpPr>
            <p:sp>
              <p:nvSpPr>
                <p:cNvPr id="549" name="Google Shape;549;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0" name="Google Shape;550;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51" name="Google Shape;551;p9"/>
              <p:cNvGrpSpPr/>
              <p:nvPr/>
            </p:nvGrpSpPr>
            <p:grpSpPr>
              <a:xfrm>
                <a:off x="3808592" y="1577251"/>
                <a:ext cx="468816" cy="7120145"/>
                <a:chOff x="1600200" y="152400"/>
                <a:chExt cx="318597" cy="4838699"/>
              </a:xfrm>
            </p:grpSpPr>
            <p:sp>
              <p:nvSpPr>
                <p:cNvPr id="552" name="Google Shape;552;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3" name="Google Shape;553;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54" name="Google Shape;554;p9"/>
              <p:cNvGrpSpPr/>
              <p:nvPr/>
            </p:nvGrpSpPr>
            <p:grpSpPr>
              <a:xfrm>
                <a:off x="4131812" y="2186851"/>
                <a:ext cx="468816" cy="7120145"/>
                <a:chOff x="533400" y="152400"/>
                <a:chExt cx="318597" cy="4838699"/>
              </a:xfrm>
            </p:grpSpPr>
            <p:sp>
              <p:nvSpPr>
                <p:cNvPr id="555" name="Google Shape;555;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6" name="Google Shape;556;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57" name="Google Shape;557;p9"/>
              <p:cNvGrpSpPr/>
              <p:nvPr/>
            </p:nvGrpSpPr>
            <p:grpSpPr>
              <a:xfrm>
                <a:off x="4455033" y="1729651"/>
                <a:ext cx="468816" cy="7120145"/>
                <a:chOff x="685800" y="152400"/>
                <a:chExt cx="318597" cy="4838699"/>
              </a:xfrm>
            </p:grpSpPr>
            <p:sp>
              <p:nvSpPr>
                <p:cNvPr id="558" name="Google Shape;558;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9" name="Google Shape;559;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60" name="Google Shape;560;p9"/>
              <p:cNvGrpSpPr/>
              <p:nvPr/>
            </p:nvGrpSpPr>
            <p:grpSpPr>
              <a:xfrm>
                <a:off x="4778254" y="1424851"/>
                <a:ext cx="468816" cy="7120145"/>
                <a:chOff x="838200" y="152400"/>
                <a:chExt cx="318597" cy="4838699"/>
              </a:xfrm>
            </p:grpSpPr>
            <p:sp>
              <p:nvSpPr>
                <p:cNvPr id="561" name="Google Shape;561;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2" name="Google Shape;562;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63" name="Google Shape;563;p9"/>
              <p:cNvGrpSpPr/>
              <p:nvPr/>
            </p:nvGrpSpPr>
            <p:grpSpPr>
              <a:xfrm>
                <a:off x="5101474" y="1882051"/>
                <a:ext cx="468816" cy="7120145"/>
                <a:chOff x="990600" y="152400"/>
                <a:chExt cx="318597" cy="4838699"/>
              </a:xfrm>
            </p:grpSpPr>
            <p:sp>
              <p:nvSpPr>
                <p:cNvPr id="564" name="Google Shape;564;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5" name="Google Shape;565;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66" name="Google Shape;566;p9"/>
              <p:cNvGrpSpPr/>
              <p:nvPr/>
            </p:nvGrpSpPr>
            <p:grpSpPr>
              <a:xfrm>
                <a:off x="5424695" y="1729651"/>
                <a:ext cx="468816" cy="7120145"/>
                <a:chOff x="3663063" y="152400"/>
                <a:chExt cx="318597" cy="4838699"/>
              </a:xfrm>
            </p:grpSpPr>
            <p:sp>
              <p:nvSpPr>
                <p:cNvPr id="567" name="Google Shape;567;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8" name="Google Shape;568;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69" name="Google Shape;569;p9"/>
              <p:cNvGrpSpPr/>
              <p:nvPr/>
            </p:nvGrpSpPr>
            <p:grpSpPr>
              <a:xfrm>
                <a:off x="5929821" y="2034451"/>
                <a:ext cx="468816" cy="7120145"/>
                <a:chOff x="1419019" y="152400"/>
                <a:chExt cx="318597" cy="4838699"/>
              </a:xfrm>
            </p:grpSpPr>
            <p:sp>
              <p:nvSpPr>
                <p:cNvPr id="570" name="Google Shape;570;p9"/>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1" name="Google Shape;571;p9"/>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572" name="Google Shape;572;p9"/>
              <p:cNvGrpSpPr/>
              <p:nvPr/>
            </p:nvGrpSpPr>
            <p:grpSpPr>
              <a:xfrm>
                <a:off x="6395774" y="1653451"/>
                <a:ext cx="468816" cy="7120145"/>
                <a:chOff x="1600200" y="152400"/>
                <a:chExt cx="318597" cy="4838699"/>
              </a:xfrm>
            </p:grpSpPr>
            <p:sp>
              <p:nvSpPr>
                <p:cNvPr id="573" name="Google Shape;573;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4" name="Google Shape;574;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75" name="Google Shape;575;p9"/>
              <p:cNvGrpSpPr/>
              <p:nvPr/>
            </p:nvGrpSpPr>
            <p:grpSpPr>
              <a:xfrm>
                <a:off x="6718994" y="1424851"/>
                <a:ext cx="468816" cy="7120145"/>
                <a:chOff x="533400" y="152400"/>
                <a:chExt cx="318597" cy="4838699"/>
              </a:xfrm>
            </p:grpSpPr>
            <p:sp>
              <p:nvSpPr>
                <p:cNvPr id="576" name="Google Shape;576;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7" name="Google Shape;577;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78" name="Google Shape;578;p9"/>
              <p:cNvGrpSpPr/>
              <p:nvPr/>
            </p:nvGrpSpPr>
            <p:grpSpPr>
              <a:xfrm>
                <a:off x="7042215" y="1501051"/>
                <a:ext cx="468816" cy="7120145"/>
                <a:chOff x="685800" y="152400"/>
                <a:chExt cx="318597" cy="4838699"/>
              </a:xfrm>
            </p:grpSpPr>
            <p:sp>
              <p:nvSpPr>
                <p:cNvPr id="579" name="Google Shape;579;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0" name="Google Shape;580;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81" name="Google Shape;581;p9"/>
              <p:cNvGrpSpPr/>
              <p:nvPr/>
            </p:nvGrpSpPr>
            <p:grpSpPr>
              <a:xfrm>
                <a:off x="7365436" y="1882051"/>
                <a:ext cx="468816" cy="7120145"/>
                <a:chOff x="838200" y="152400"/>
                <a:chExt cx="318597" cy="4838699"/>
              </a:xfrm>
            </p:grpSpPr>
            <p:sp>
              <p:nvSpPr>
                <p:cNvPr id="582" name="Google Shape;582;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3" name="Google Shape;583;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84" name="Google Shape;584;p9"/>
              <p:cNvGrpSpPr/>
              <p:nvPr/>
            </p:nvGrpSpPr>
            <p:grpSpPr>
              <a:xfrm>
                <a:off x="8011877" y="2186851"/>
                <a:ext cx="468816" cy="7120145"/>
                <a:chOff x="3663063" y="152400"/>
                <a:chExt cx="318597" cy="4838699"/>
              </a:xfrm>
            </p:grpSpPr>
            <p:sp>
              <p:nvSpPr>
                <p:cNvPr id="585" name="Google Shape;585;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6" name="Google Shape;586;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87" name="Google Shape;587;p9"/>
              <p:cNvGrpSpPr/>
              <p:nvPr/>
            </p:nvGrpSpPr>
            <p:grpSpPr>
              <a:xfrm>
                <a:off x="8335098" y="1805851"/>
                <a:ext cx="468816" cy="7120145"/>
                <a:chOff x="1295400" y="152400"/>
                <a:chExt cx="318597" cy="4838699"/>
              </a:xfrm>
            </p:grpSpPr>
            <p:sp>
              <p:nvSpPr>
                <p:cNvPr id="588" name="Google Shape;588;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9" name="Google Shape;589;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590" name="Google Shape;590;p9"/>
            <p:cNvGrpSpPr/>
            <p:nvPr/>
          </p:nvGrpSpPr>
          <p:grpSpPr>
            <a:xfrm rot="-5400000" flipH="1">
              <a:off x="9848714" y="1201031"/>
              <a:ext cx="196383" cy="2982574"/>
              <a:chOff x="1447800" y="152400"/>
              <a:chExt cx="318597" cy="4838699"/>
            </a:xfrm>
          </p:grpSpPr>
          <p:sp>
            <p:nvSpPr>
              <p:cNvPr id="591" name="Google Shape;591;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2" name="Google Shape;592;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93" name="Google Shape;593;p9"/>
            <p:cNvGrpSpPr/>
            <p:nvPr/>
          </p:nvGrpSpPr>
          <p:grpSpPr>
            <a:xfrm rot="-5400000" flipH="1">
              <a:off x="9689113" y="1336426"/>
              <a:ext cx="196383" cy="2982574"/>
              <a:chOff x="1600200" y="152400"/>
              <a:chExt cx="318597" cy="4838699"/>
            </a:xfrm>
          </p:grpSpPr>
          <p:sp>
            <p:nvSpPr>
              <p:cNvPr id="594" name="Google Shape;594;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5" name="Google Shape;595;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96" name="Google Shape;596;p9"/>
            <p:cNvGrpSpPr/>
            <p:nvPr/>
          </p:nvGrpSpPr>
          <p:grpSpPr>
            <a:xfrm rot="-5400000" flipH="1">
              <a:off x="9944475" y="1471836"/>
              <a:ext cx="196383" cy="2982574"/>
              <a:chOff x="533400" y="152400"/>
              <a:chExt cx="318597" cy="4838699"/>
            </a:xfrm>
          </p:grpSpPr>
          <p:sp>
            <p:nvSpPr>
              <p:cNvPr id="597" name="Google Shape;597;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8" name="Google Shape;598;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99" name="Google Shape;599;p9"/>
            <p:cNvGrpSpPr/>
            <p:nvPr/>
          </p:nvGrpSpPr>
          <p:grpSpPr>
            <a:xfrm rot="-5400000" flipH="1">
              <a:off x="9752954" y="1607231"/>
              <a:ext cx="196383" cy="2982574"/>
              <a:chOff x="685800" y="152400"/>
              <a:chExt cx="318597" cy="4838699"/>
            </a:xfrm>
          </p:grpSpPr>
          <p:sp>
            <p:nvSpPr>
              <p:cNvPr id="600" name="Google Shape;600;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1" name="Google Shape;601;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02" name="Google Shape;602;p9"/>
            <p:cNvGrpSpPr/>
            <p:nvPr/>
          </p:nvGrpSpPr>
          <p:grpSpPr>
            <a:xfrm rot="-5400000" flipH="1">
              <a:off x="9816794" y="1954222"/>
              <a:ext cx="196383" cy="2982574"/>
              <a:chOff x="990600" y="152400"/>
              <a:chExt cx="318597" cy="4838699"/>
            </a:xfrm>
          </p:grpSpPr>
          <p:sp>
            <p:nvSpPr>
              <p:cNvPr id="603" name="Google Shape;603;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4" name="Google Shape;604;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05" name="Google Shape;605;p9"/>
            <p:cNvGrpSpPr/>
            <p:nvPr/>
          </p:nvGrpSpPr>
          <p:grpSpPr>
            <a:xfrm rot="-5400000" flipH="1">
              <a:off x="9752954" y="2089589"/>
              <a:ext cx="196383" cy="2982574"/>
              <a:chOff x="3663063" y="152400"/>
              <a:chExt cx="318597" cy="4838699"/>
            </a:xfrm>
          </p:grpSpPr>
          <p:sp>
            <p:nvSpPr>
              <p:cNvPr id="606" name="Google Shape;606;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7" name="Google Shape;607;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08" name="Google Shape;608;p9"/>
            <p:cNvGrpSpPr/>
            <p:nvPr/>
          </p:nvGrpSpPr>
          <p:grpSpPr>
            <a:xfrm rot="-5400000" flipH="1">
              <a:off x="9880634" y="2225013"/>
              <a:ext cx="196383" cy="2982574"/>
              <a:chOff x="1295400" y="152400"/>
              <a:chExt cx="318597" cy="4838699"/>
            </a:xfrm>
          </p:grpSpPr>
          <p:sp>
            <p:nvSpPr>
              <p:cNvPr id="609" name="Google Shape;609;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0" name="Google Shape;610;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611" name="Google Shape;611;p9"/>
            <p:cNvGrpSpPr/>
            <p:nvPr/>
          </p:nvGrpSpPr>
          <p:grpSpPr>
            <a:xfrm rot="-5400000" flipH="1">
              <a:off x="9848714" y="2361002"/>
              <a:ext cx="196383" cy="2982574"/>
              <a:chOff x="1447800" y="152400"/>
              <a:chExt cx="318597" cy="4838699"/>
            </a:xfrm>
          </p:grpSpPr>
          <p:sp>
            <p:nvSpPr>
              <p:cNvPr id="612" name="Google Shape;612;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3" name="Google Shape;613;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14" name="Google Shape;614;p9"/>
            <p:cNvGrpSpPr/>
            <p:nvPr/>
          </p:nvGrpSpPr>
          <p:grpSpPr>
            <a:xfrm rot="-5400000" flipH="1">
              <a:off x="9721033" y="2496397"/>
              <a:ext cx="196383" cy="2982574"/>
              <a:chOff x="1600200" y="152400"/>
              <a:chExt cx="318597" cy="4838699"/>
            </a:xfrm>
          </p:grpSpPr>
          <p:sp>
            <p:nvSpPr>
              <p:cNvPr id="615" name="Google Shape;615;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6" name="Google Shape;616;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17" name="Google Shape;617;p9"/>
            <p:cNvGrpSpPr/>
            <p:nvPr/>
          </p:nvGrpSpPr>
          <p:grpSpPr>
            <a:xfrm rot="-5400000" flipH="1">
              <a:off x="9625273" y="2631806"/>
              <a:ext cx="196383" cy="2982574"/>
              <a:chOff x="533400" y="152400"/>
              <a:chExt cx="318597" cy="4838699"/>
            </a:xfrm>
          </p:grpSpPr>
          <p:sp>
            <p:nvSpPr>
              <p:cNvPr id="618" name="Google Shape;618;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9" name="Google Shape;619;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20" name="Google Shape;620;p9"/>
            <p:cNvGrpSpPr/>
            <p:nvPr/>
          </p:nvGrpSpPr>
          <p:grpSpPr>
            <a:xfrm rot="-5400000" flipH="1">
              <a:off x="9657193" y="2767202"/>
              <a:ext cx="196383" cy="2982574"/>
              <a:chOff x="685800" y="152400"/>
              <a:chExt cx="318597" cy="4838699"/>
            </a:xfrm>
          </p:grpSpPr>
          <p:sp>
            <p:nvSpPr>
              <p:cNvPr id="621" name="Google Shape;621;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2" name="Google Shape;622;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23" name="Google Shape;623;p9"/>
            <p:cNvGrpSpPr/>
            <p:nvPr/>
          </p:nvGrpSpPr>
          <p:grpSpPr>
            <a:xfrm rot="-5400000" flipH="1">
              <a:off x="9816794" y="2902597"/>
              <a:ext cx="196383" cy="2982574"/>
              <a:chOff x="838200" y="152400"/>
              <a:chExt cx="318597" cy="4838699"/>
            </a:xfrm>
          </p:grpSpPr>
          <p:sp>
            <p:nvSpPr>
              <p:cNvPr id="624" name="Google Shape;624;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5" name="Google Shape;625;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26" name="Google Shape;626;p9"/>
            <p:cNvGrpSpPr/>
            <p:nvPr/>
          </p:nvGrpSpPr>
          <p:grpSpPr>
            <a:xfrm rot="-5400000" flipH="1">
              <a:off x="9625273" y="3037992"/>
              <a:ext cx="196383" cy="2982574"/>
              <a:chOff x="990600" y="152400"/>
              <a:chExt cx="318597" cy="4838699"/>
            </a:xfrm>
          </p:grpSpPr>
          <p:sp>
            <p:nvSpPr>
              <p:cNvPr id="627" name="Google Shape;627;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8" name="Google Shape;628;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29" name="Google Shape;629;p9"/>
            <p:cNvGrpSpPr/>
            <p:nvPr/>
          </p:nvGrpSpPr>
          <p:grpSpPr>
            <a:xfrm rot="-5400000" flipH="1">
              <a:off x="9944475" y="3173359"/>
              <a:ext cx="196383" cy="2982574"/>
              <a:chOff x="3663063" y="152400"/>
              <a:chExt cx="318597" cy="4838699"/>
            </a:xfrm>
          </p:grpSpPr>
          <p:sp>
            <p:nvSpPr>
              <p:cNvPr id="630" name="Google Shape;630;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1" name="Google Shape;631;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32" name="Google Shape;632;p9"/>
            <p:cNvGrpSpPr/>
            <p:nvPr/>
          </p:nvGrpSpPr>
          <p:grpSpPr>
            <a:xfrm rot="-5400000" flipH="1">
              <a:off x="9784874" y="3308783"/>
              <a:ext cx="196383" cy="2982574"/>
              <a:chOff x="1295400" y="152400"/>
              <a:chExt cx="318597" cy="4838699"/>
            </a:xfrm>
          </p:grpSpPr>
          <p:sp>
            <p:nvSpPr>
              <p:cNvPr id="633" name="Google Shape;633;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4" name="Google Shape;634;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635" name="Google Shape;635;p9"/>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1pPr>
            <a:lvl2pPr lvl="1">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2pPr>
            <a:lvl3pPr lvl="2">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3pPr>
            <a:lvl4pPr lvl="3">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4pPr>
            <a:lvl5pPr lvl="4">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5pPr>
            <a:lvl6pPr lvl="5">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6pPr>
            <a:lvl7pPr lvl="6">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7pPr>
            <a:lvl8pPr lvl="7">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8pPr>
            <a:lvl9pPr lvl="8">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Light"/>
              <a:buChar char="✘"/>
              <a:defRPr sz="2400">
                <a:solidFill>
                  <a:schemeClr val="dk1"/>
                </a:solidFill>
                <a:latin typeface="Nunito Light"/>
                <a:ea typeface="Nunito Light"/>
                <a:cs typeface="Nunito Light"/>
                <a:sym typeface="Nunito Light"/>
              </a:defRPr>
            </a:lvl1pPr>
            <a:lvl2pPr marL="914400" lvl="1"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2pPr>
            <a:lvl3pPr marL="1371600" lvl="2"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3pPr>
            <a:lvl4pPr marL="1828800" lvl="3"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4pPr>
            <a:lvl5pPr marL="2286000" lvl="4"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5pPr>
            <a:lvl6pPr marL="2743200" lvl="5"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6pPr>
            <a:lvl7pPr marL="3200400" lvl="6"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7pPr>
            <a:lvl8pPr marL="3657600" lvl="7"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8pPr>
            <a:lvl9pPr marL="4114800" lvl="8" indent="-381000">
              <a:lnSpc>
                <a:spcPct val="100000"/>
              </a:lnSpc>
              <a:spcBef>
                <a:spcPts val="1000"/>
              </a:spcBef>
              <a:spcAft>
                <a:spcPts val="1000"/>
              </a:spcAft>
              <a:buClr>
                <a:schemeClr val="dk1"/>
              </a:buClr>
              <a:buSzPts val="2400"/>
              <a:buFont typeface="Nunito Light"/>
              <a:buChar char="■"/>
              <a:defRPr sz="2400">
                <a:solidFill>
                  <a:schemeClr val="dk1"/>
                </a:solidFill>
                <a:latin typeface="Nunito Light"/>
                <a:ea typeface="Nunito Light"/>
                <a:cs typeface="Nunito Light"/>
                <a:sym typeface="Nunito Light"/>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SemiBold"/>
                <a:ea typeface="Mali SemiBold"/>
                <a:cs typeface="Mali SemiBold"/>
                <a:sym typeface="Mali SemiBold"/>
              </a:defRPr>
            </a:lvl1pPr>
            <a:lvl2pPr lvl="1" algn="r">
              <a:buNone/>
              <a:defRPr sz="1000">
                <a:solidFill>
                  <a:schemeClr val="dk1"/>
                </a:solidFill>
                <a:latin typeface="Mali SemiBold"/>
                <a:ea typeface="Mali SemiBold"/>
                <a:cs typeface="Mali SemiBold"/>
                <a:sym typeface="Mali SemiBold"/>
              </a:defRPr>
            </a:lvl2pPr>
            <a:lvl3pPr lvl="2" algn="r">
              <a:buNone/>
              <a:defRPr sz="1000">
                <a:solidFill>
                  <a:schemeClr val="dk1"/>
                </a:solidFill>
                <a:latin typeface="Mali SemiBold"/>
                <a:ea typeface="Mali SemiBold"/>
                <a:cs typeface="Mali SemiBold"/>
                <a:sym typeface="Mali SemiBold"/>
              </a:defRPr>
            </a:lvl3pPr>
            <a:lvl4pPr lvl="3" algn="r">
              <a:buNone/>
              <a:defRPr sz="1000">
                <a:solidFill>
                  <a:schemeClr val="dk1"/>
                </a:solidFill>
                <a:latin typeface="Mali SemiBold"/>
                <a:ea typeface="Mali SemiBold"/>
                <a:cs typeface="Mali SemiBold"/>
                <a:sym typeface="Mali SemiBold"/>
              </a:defRPr>
            </a:lvl4pPr>
            <a:lvl5pPr lvl="4" algn="r">
              <a:buNone/>
              <a:defRPr sz="1000">
                <a:solidFill>
                  <a:schemeClr val="dk1"/>
                </a:solidFill>
                <a:latin typeface="Mali SemiBold"/>
                <a:ea typeface="Mali SemiBold"/>
                <a:cs typeface="Mali SemiBold"/>
                <a:sym typeface="Mali SemiBold"/>
              </a:defRPr>
            </a:lvl5pPr>
            <a:lvl6pPr lvl="5" algn="r">
              <a:buNone/>
              <a:defRPr sz="1000">
                <a:solidFill>
                  <a:schemeClr val="dk1"/>
                </a:solidFill>
                <a:latin typeface="Mali SemiBold"/>
                <a:ea typeface="Mali SemiBold"/>
                <a:cs typeface="Mali SemiBold"/>
                <a:sym typeface="Mali SemiBold"/>
              </a:defRPr>
            </a:lvl6pPr>
            <a:lvl7pPr lvl="6" algn="r">
              <a:buNone/>
              <a:defRPr sz="1000">
                <a:solidFill>
                  <a:schemeClr val="dk1"/>
                </a:solidFill>
                <a:latin typeface="Mali SemiBold"/>
                <a:ea typeface="Mali SemiBold"/>
                <a:cs typeface="Mali SemiBold"/>
                <a:sym typeface="Mali SemiBold"/>
              </a:defRPr>
            </a:lvl7pPr>
            <a:lvl8pPr lvl="7" algn="r">
              <a:buNone/>
              <a:defRPr sz="1000">
                <a:solidFill>
                  <a:schemeClr val="dk1"/>
                </a:solidFill>
                <a:latin typeface="Mali SemiBold"/>
                <a:ea typeface="Mali SemiBold"/>
                <a:cs typeface="Mali SemiBold"/>
                <a:sym typeface="Mali SemiBold"/>
              </a:defRPr>
            </a:lvl8pPr>
            <a:lvl9pPr lvl="8" algn="r">
              <a:buNone/>
              <a:defRPr sz="1000">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p:nvPr>
        </p:nvSpPr>
        <p:spPr>
          <a:xfrm>
            <a:off x="828991" y="701741"/>
            <a:ext cx="7146900" cy="115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b="1" u="sng"/>
              <a:t>Foundation Induction Evening </a:t>
            </a:r>
            <a:br>
              <a:rPr lang="en-GB"/>
            </a:br>
            <a:r>
              <a:rPr lang="en-GB"/>
              <a:t>Welcome to Singleton CE Primary </a:t>
            </a:r>
            <a:br>
              <a:rPr lang="en-GB"/>
            </a:br>
            <a:r>
              <a:rPr lang="en-GB"/>
              <a:t>School.</a:t>
            </a:r>
            <a:endParaRPr/>
          </a:p>
        </p:txBody>
      </p:sp>
      <p:sp>
        <p:nvSpPr>
          <p:cNvPr id="768" name="Google Shape;768;p15"/>
          <p:cNvSpPr/>
          <p:nvPr/>
        </p:nvSpPr>
        <p:spPr>
          <a:xfrm rot="10800000">
            <a:off x="3793882" y="1363173"/>
            <a:ext cx="1556240"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10800000">
            <a:off x="828992" y="2811998"/>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99"/>
        <p:cNvGrpSpPr/>
        <p:nvPr/>
      </p:nvGrpSpPr>
      <p:grpSpPr>
        <a:xfrm>
          <a:off x="0" y="0"/>
          <a:ext cx="0" cy="0"/>
          <a:chOff x="0" y="0"/>
          <a:chExt cx="0" cy="0"/>
        </a:xfrm>
      </p:grpSpPr>
      <p:sp>
        <p:nvSpPr>
          <p:cNvPr id="1000" name="Google Shape;1000;p34"/>
          <p:cNvSpPr txBox="1">
            <a:spLocks noGrp="1"/>
          </p:cNvSpPr>
          <p:nvPr>
            <p:ph type="body" idx="4294967295"/>
          </p:nvPr>
        </p:nvSpPr>
        <p:spPr>
          <a:xfrm>
            <a:off x="1202374" y="1496525"/>
            <a:ext cx="3369625" cy="21504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a:solidFill>
                  <a:schemeClr val="accent6"/>
                </a:solidFill>
                <a:latin typeface="Mali SemiBold"/>
                <a:ea typeface="Mali SemiBold"/>
                <a:cs typeface="Mali SemiBold"/>
                <a:sym typeface="Mali SemiBold"/>
              </a:rPr>
              <a:t>What to expect, when?</a:t>
            </a:r>
          </a:p>
          <a:p>
            <a:pPr marL="0" indent="0">
              <a:spcBef>
                <a:spcPts val="1000"/>
              </a:spcBef>
              <a:spcAft>
                <a:spcPts val="1000"/>
              </a:spcAft>
              <a:buNone/>
            </a:pPr>
            <a:r>
              <a:rPr lang="en-GB" sz="2000">
                <a:solidFill>
                  <a:schemeClr val="lt1"/>
                </a:solidFill>
              </a:rPr>
              <a:t>We have included a booklet full of information about how you can support  your child as they move through the Early Years Foundation Stage.</a:t>
            </a:r>
          </a:p>
        </p:txBody>
      </p:sp>
      <p:sp>
        <p:nvSpPr>
          <p:cNvPr id="1002" name="Google Shape;1002;p3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10</a:t>
            </a:fld>
            <a:endParaRPr/>
          </a:p>
        </p:txBody>
      </p:sp>
      <p:grpSp>
        <p:nvGrpSpPr>
          <p:cNvPr id="1003" name="Google Shape;1003;p34"/>
          <p:cNvGrpSpPr/>
          <p:nvPr/>
        </p:nvGrpSpPr>
        <p:grpSpPr>
          <a:xfrm>
            <a:off x="5277000" y="373572"/>
            <a:ext cx="2119546" cy="4396359"/>
            <a:chOff x="2547150" y="238125"/>
            <a:chExt cx="2525675" cy="5238750"/>
          </a:xfrm>
        </p:grpSpPr>
        <p:sp>
          <p:nvSpPr>
            <p:cNvPr id="1004" name="Google Shape;1004;p34"/>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FFFFFF">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FFFFFF">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FFFFFF">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8" name="Google Shape;1008;p34"/>
          <p:cNvSpPr/>
          <p:nvPr/>
        </p:nvSpPr>
        <p:spPr>
          <a:xfrm>
            <a:off x="457200" y="248920"/>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2F3C54C-44E0-B279-626C-71DE2440B674}"/>
              </a:ext>
            </a:extLst>
          </p:cNvPr>
          <p:cNvPicPr>
            <a:picLocks noChangeAspect="1"/>
          </p:cNvPicPr>
          <p:nvPr/>
        </p:nvPicPr>
        <p:blipFill rotWithShape="1">
          <a:blip r:embed="rId3"/>
          <a:srcRect l="24819" t="24405" r="25904" b="12625"/>
          <a:stretch/>
        </p:blipFill>
        <p:spPr>
          <a:xfrm>
            <a:off x="4827403" y="1455522"/>
            <a:ext cx="3017166" cy="2167681"/>
          </a:xfrm>
          <a:prstGeom prst="rect">
            <a:avLst/>
          </a:prstGeom>
        </p:spPr>
      </p:pic>
    </p:spTree>
    <p:extLst>
      <p:ext uri="{BB962C8B-B14F-4D97-AF65-F5344CB8AC3E}">
        <p14:creationId xmlns:p14="http://schemas.microsoft.com/office/powerpoint/2010/main" val="3765723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99"/>
        <p:cNvGrpSpPr/>
        <p:nvPr/>
      </p:nvGrpSpPr>
      <p:grpSpPr>
        <a:xfrm>
          <a:off x="0" y="0"/>
          <a:ext cx="0" cy="0"/>
          <a:chOff x="0" y="0"/>
          <a:chExt cx="0" cy="0"/>
        </a:xfrm>
      </p:grpSpPr>
      <p:sp>
        <p:nvSpPr>
          <p:cNvPr id="1000" name="Google Shape;1000;p34"/>
          <p:cNvSpPr txBox="1">
            <a:spLocks noGrp="1"/>
          </p:cNvSpPr>
          <p:nvPr>
            <p:ph type="body" idx="4294967295"/>
          </p:nvPr>
        </p:nvSpPr>
        <p:spPr>
          <a:xfrm>
            <a:off x="1106176" y="1921827"/>
            <a:ext cx="7558853" cy="21504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sz="2000">
                <a:solidFill>
                  <a:schemeClr val="accent6"/>
                </a:solidFill>
                <a:latin typeface="Mali SemiBold"/>
                <a:ea typeface="Mali SemiBold"/>
                <a:cs typeface="Mali SemiBold"/>
                <a:sym typeface="Mali SemiBold"/>
              </a:rPr>
              <a:t>How can you help your child get ready for their start in Foundation?</a:t>
            </a:r>
          </a:p>
          <a:p>
            <a:pPr fontAlgn="base"/>
            <a:r>
              <a:rPr lang="en-GB" sz="1600" b="1">
                <a:solidFill>
                  <a:schemeClr val="accent5"/>
                </a:solidFill>
              </a:rPr>
              <a:t>Going to the toilet</a:t>
            </a:r>
            <a:r>
              <a:rPr lang="en-GB" sz="1600">
                <a:solidFill>
                  <a:schemeClr val="accent5"/>
                </a:solidFill>
              </a:rPr>
              <a:t>. </a:t>
            </a:r>
            <a:r>
              <a:rPr lang="en-GB" sz="1600">
                <a:solidFill>
                  <a:schemeClr val="bg1"/>
                </a:solidFill>
              </a:rPr>
              <a:t>Resist the temptation to pop your child onto the loo and wipe their bottom. It is better to get your child into the habit of doing this for themselves as they will be required to do so when they come into school.</a:t>
            </a:r>
          </a:p>
          <a:p>
            <a:pPr fontAlgn="base"/>
            <a:r>
              <a:rPr lang="en-GB" sz="1600" b="1">
                <a:solidFill>
                  <a:schemeClr val="accent5"/>
                </a:solidFill>
              </a:rPr>
              <a:t>Getting dressed</a:t>
            </a:r>
            <a:r>
              <a:rPr lang="en-GB" sz="1600">
                <a:solidFill>
                  <a:schemeClr val="accent5"/>
                </a:solidFill>
              </a:rPr>
              <a:t>. </a:t>
            </a:r>
            <a:r>
              <a:rPr lang="en-GB" sz="1600">
                <a:solidFill>
                  <a:schemeClr val="bg1"/>
                </a:solidFill>
              </a:rPr>
              <a:t>Avoid clothing with fiddly buckles and buttons. It is also a good idea to dress your child in a shirt with a Velcro top button and an elasticated tie on PE days.</a:t>
            </a:r>
          </a:p>
          <a:p>
            <a:pPr fontAlgn="base"/>
            <a:r>
              <a:rPr lang="en-GB" sz="1600" b="1">
                <a:solidFill>
                  <a:schemeClr val="accent5"/>
                </a:solidFill>
              </a:rPr>
              <a:t>Putting on shoes</a:t>
            </a:r>
            <a:r>
              <a:rPr lang="en-GB" sz="1600">
                <a:solidFill>
                  <a:schemeClr val="accent5"/>
                </a:solidFill>
              </a:rPr>
              <a:t>. </a:t>
            </a:r>
            <a:r>
              <a:rPr lang="en-GB" sz="1600">
                <a:solidFill>
                  <a:schemeClr val="bg1"/>
                </a:solidFill>
              </a:rPr>
              <a:t>Tie-up shoes might be a bit difficult. Go for shoes with Velcro fasteners if possible.</a:t>
            </a:r>
          </a:p>
          <a:p>
            <a:pPr fontAlgn="base"/>
            <a:r>
              <a:rPr lang="en-GB" sz="1600" b="1">
                <a:solidFill>
                  <a:schemeClr val="accent5"/>
                </a:solidFill>
              </a:rPr>
              <a:t>Eating</a:t>
            </a:r>
            <a:r>
              <a:rPr lang="en-GB" sz="1600">
                <a:solidFill>
                  <a:schemeClr val="accent5"/>
                </a:solidFill>
              </a:rPr>
              <a:t>. </a:t>
            </a:r>
            <a:r>
              <a:rPr lang="en-GB" sz="1600">
                <a:solidFill>
                  <a:schemeClr val="bg1"/>
                </a:solidFill>
              </a:rPr>
              <a:t>This includes using a knife and fork, opening their lunchbox, and being able to open everything in the lunchbox (some yoghurt tubes and drink cartons can be tricky). </a:t>
            </a:r>
          </a:p>
          <a:p>
            <a:pPr fontAlgn="base"/>
            <a:r>
              <a:rPr lang="en-GB" sz="1600" b="1">
                <a:solidFill>
                  <a:schemeClr val="accent5"/>
                </a:solidFill>
              </a:rPr>
              <a:t>Solving simple problems</a:t>
            </a:r>
            <a:r>
              <a:rPr lang="en-GB" sz="1600">
                <a:solidFill>
                  <a:schemeClr val="accent5"/>
                </a:solidFill>
              </a:rPr>
              <a:t>. </a:t>
            </a:r>
            <a:r>
              <a:rPr lang="en-GB" sz="1600">
                <a:solidFill>
                  <a:schemeClr val="bg1"/>
                </a:solidFill>
              </a:rPr>
              <a:t>Encourage your child to resolve problems by talking when they don’t understand or something isn’t going well. It is important that they also learn when to ask an adult for help.</a:t>
            </a:r>
          </a:p>
          <a:p>
            <a:pPr marL="0" lvl="0" indent="0" algn="l" rtl="0">
              <a:spcBef>
                <a:spcPts val="600"/>
              </a:spcBef>
              <a:spcAft>
                <a:spcPts val="0"/>
              </a:spcAft>
              <a:buNone/>
            </a:pPr>
            <a:endParaRPr lang="en" sz="2000">
              <a:solidFill>
                <a:schemeClr val="accent6"/>
              </a:solidFill>
              <a:latin typeface="Mali SemiBold"/>
              <a:ea typeface="Mali SemiBold"/>
              <a:cs typeface="Mali SemiBold"/>
              <a:sym typeface="Mali SemiBold"/>
            </a:endParaRPr>
          </a:p>
          <a:p>
            <a:pPr marL="0" lvl="0" indent="0">
              <a:spcBef>
                <a:spcPts val="1000"/>
              </a:spcBef>
              <a:spcAft>
                <a:spcPts val="1000"/>
              </a:spcAft>
              <a:buNone/>
            </a:pPr>
            <a:endParaRPr lang="en-GB" sz="2000">
              <a:solidFill>
                <a:schemeClr val="lt1"/>
              </a:solidFill>
            </a:endParaRPr>
          </a:p>
        </p:txBody>
      </p:sp>
      <p:sp>
        <p:nvSpPr>
          <p:cNvPr id="1002" name="Google Shape;1002;p3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1008" name="Google Shape;1008;p34"/>
          <p:cNvSpPr/>
          <p:nvPr/>
        </p:nvSpPr>
        <p:spPr>
          <a:xfrm>
            <a:off x="457200" y="248920"/>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94"/>
        <p:cNvGrpSpPr/>
        <p:nvPr/>
      </p:nvGrpSpPr>
      <p:grpSpPr>
        <a:xfrm>
          <a:off x="0" y="0"/>
          <a:ext cx="0" cy="0"/>
          <a:chOff x="0" y="0"/>
          <a:chExt cx="0" cy="0"/>
        </a:xfrm>
      </p:grpSpPr>
      <p:pic>
        <p:nvPicPr>
          <p:cNvPr id="2" name="Picture 1">
            <a:extLst>
              <a:ext uri="{FF2B5EF4-FFF2-40B4-BE49-F238E27FC236}">
                <a16:creationId xmlns:a16="http://schemas.microsoft.com/office/drawing/2014/main" id="{2FF1EE32-7E90-491E-96BA-A2F6FC1A9134}"/>
              </a:ext>
            </a:extLst>
          </p:cNvPr>
          <p:cNvPicPr>
            <a:picLocks noChangeAspect="1"/>
          </p:cNvPicPr>
          <p:nvPr/>
        </p:nvPicPr>
        <p:blipFill rotWithShape="1">
          <a:blip r:embed="rId3"/>
          <a:srcRect l="20388" t="19294" r="21473" b="8079"/>
          <a:stretch/>
        </p:blipFill>
        <p:spPr>
          <a:xfrm>
            <a:off x="3348750" y="886047"/>
            <a:ext cx="5316279" cy="3735572"/>
          </a:xfrm>
          <a:prstGeom prst="rect">
            <a:avLst/>
          </a:prstGeom>
        </p:spPr>
      </p:pic>
      <p:sp>
        <p:nvSpPr>
          <p:cNvPr id="896" name="Google Shape;896;p28"/>
          <p:cNvSpPr txBox="1">
            <a:spLocks noGrp="1"/>
          </p:cNvSpPr>
          <p:nvPr>
            <p:ph type="title" idx="4294967295"/>
          </p:nvPr>
        </p:nvSpPr>
        <p:spPr>
          <a:xfrm>
            <a:off x="1005300" y="346475"/>
            <a:ext cx="6902100" cy="460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solidFill>
                  <a:schemeClr val="lt1"/>
                </a:solidFill>
              </a:rPr>
              <a:t>Help you child to talk</a:t>
            </a:r>
            <a:endParaRPr>
              <a:solidFill>
                <a:schemeClr val="lt1"/>
              </a:solidFill>
            </a:endParaRPr>
          </a:p>
        </p:txBody>
      </p:sp>
      <p:sp>
        <p:nvSpPr>
          <p:cNvPr id="898" name="Google Shape;898;p2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900" name="Google Shape;900;p28"/>
          <p:cNvSpPr/>
          <p:nvPr/>
        </p:nvSpPr>
        <p:spPr>
          <a:xfrm>
            <a:off x="373032" y="365330"/>
            <a:ext cx="419616" cy="422785"/>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5346AA7A-2084-438D-8979-DF1D9D22DDA2}"/>
              </a:ext>
            </a:extLst>
          </p:cNvPr>
          <p:cNvSpPr txBox="1"/>
          <p:nvPr/>
        </p:nvSpPr>
        <p:spPr>
          <a:xfrm>
            <a:off x="920239" y="1307283"/>
            <a:ext cx="2333324" cy="3293209"/>
          </a:xfrm>
          <a:prstGeom prst="rect">
            <a:avLst/>
          </a:prstGeom>
          <a:noFill/>
        </p:spPr>
        <p:txBody>
          <a:bodyPr wrap="square" lIns="91440" tIns="45720" rIns="91440" bIns="45720" rtlCol="0" anchor="t">
            <a:spAutoFit/>
          </a:bodyPr>
          <a:lstStyle/>
          <a:p>
            <a:r>
              <a:rPr lang="en-GB" sz="1600">
                <a:solidFill>
                  <a:schemeClr val="bg1"/>
                </a:solidFill>
                <a:latin typeface="Nunito Light"/>
              </a:rPr>
              <a:t>We’ve also included this leaflet in your pack. It provides further information on the typical stages of development for your child as they develop their speech and language. </a:t>
            </a:r>
          </a:p>
          <a:p>
            <a:r>
              <a:rPr lang="en-GB" sz="1600" b="1">
                <a:solidFill>
                  <a:schemeClr val="bg1"/>
                </a:solidFill>
                <a:latin typeface="Nunito Light"/>
              </a:rPr>
              <a:t>Communication and Language </a:t>
            </a:r>
            <a:r>
              <a:rPr lang="en-GB" sz="1600">
                <a:solidFill>
                  <a:schemeClr val="bg1"/>
                </a:solidFill>
                <a:latin typeface="Nunito Light"/>
              </a:rPr>
              <a:t>is one of the prime areas that we focus on in the EYFS.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1"/>
        <p:cNvGrpSpPr/>
        <p:nvPr/>
      </p:nvGrpSpPr>
      <p:grpSpPr>
        <a:xfrm>
          <a:off x="0" y="0"/>
          <a:ext cx="0" cy="0"/>
          <a:chOff x="0" y="0"/>
          <a:chExt cx="0" cy="0"/>
        </a:xfrm>
      </p:grpSpPr>
      <p:sp>
        <p:nvSpPr>
          <p:cNvPr id="842" name="Google Shape;842;p24"/>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Coming into school on the first day</a:t>
            </a:r>
            <a:endParaRPr/>
          </a:p>
        </p:txBody>
      </p:sp>
      <p:sp>
        <p:nvSpPr>
          <p:cNvPr id="843" name="Google Shape;843;p24"/>
          <p:cNvSpPr txBox="1">
            <a:spLocks noGrp="1"/>
          </p:cNvSpPr>
          <p:nvPr>
            <p:ph type="body" idx="1"/>
          </p:nvPr>
        </p:nvSpPr>
        <p:spPr>
          <a:xfrm>
            <a:off x="524200" y="1756587"/>
            <a:ext cx="3446100" cy="2621700"/>
          </a:xfrm>
          <a:prstGeom prst="rect">
            <a:avLst/>
          </a:prstGeom>
        </p:spPr>
        <p:txBody>
          <a:bodyPr spcFirstLastPara="1" wrap="square" lIns="0" tIns="0" rIns="0" bIns="0" anchor="t" anchorCtr="0">
            <a:noAutofit/>
          </a:bodyPr>
          <a:lstStyle/>
          <a:p>
            <a:pPr marL="0" lvl="0" indent="0">
              <a:spcAft>
                <a:spcPts val="1000"/>
              </a:spcAft>
              <a:buNone/>
            </a:pPr>
            <a:r>
              <a:rPr lang="en-GB" sz="1400"/>
              <a:t>In our experience, children come into school with far more success, and fewer tears when they say their goodbyes in the playground, as opposed to when their parents accompany them into the classroom. Independence is an essential life skill and one that needs to be nurtured from an early age. Children thrive in a healthy environment where they have opportunities to do more and more for themselves. This also helps them to </a:t>
            </a:r>
            <a:r>
              <a:rPr lang="en-GB" sz="1400" b="1"/>
              <a:t>Develop their sense of responsibility and membership of a community. </a:t>
            </a:r>
            <a:r>
              <a:rPr lang="en-GB" sz="900"/>
              <a:t>(EYFS Development Matters Three and Four Years Olds – Prime Areas)</a:t>
            </a:r>
            <a:endParaRPr sz="900"/>
          </a:p>
        </p:txBody>
      </p:sp>
      <p:sp>
        <p:nvSpPr>
          <p:cNvPr id="844" name="Google Shape;844;p2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8"/>
          <p:cNvSpPr txBox="1">
            <a:spLocks noGrp="1"/>
          </p:cNvSpPr>
          <p:nvPr>
            <p:ph type="ctrTitle"/>
          </p:nvPr>
        </p:nvSpPr>
        <p:spPr>
          <a:xfrm>
            <a:off x="389861" y="440350"/>
            <a:ext cx="8498958" cy="784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What will my child experience whilst in Foundation?</a:t>
            </a:r>
            <a:endParaRPr sz="2400"/>
          </a:p>
        </p:txBody>
      </p:sp>
      <p:sp>
        <p:nvSpPr>
          <p:cNvPr id="792" name="Google Shape;792;p18"/>
          <p:cNvSpPr txBox="1">
            <a:spLocks noGrp="1"/>
          </p:cNvSpPr>
          <p:nvPr>
            <p:ph type="subTitle" idx="1"/>
          </p:nvPr>
        </p:nvSpPr>
        <p:spPr>
          <a:xfrm>
            <a:off x="389861" y="1519841"/>
            <a:ext cx="7903536" cy="7848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GB" dirty="0"/>
              <a:t>2021-22 saw the start of a new Foundation Stage Curriculum.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427779" y="2131536"/>
            <a:ext cx="5838300" cy="819900"/>
          </a:xfrm>
          <a:prstGeom prst="rect">
            <a:avLst/>
          </a:prstGeom>
        </p:spPr>
        <p:txBody>
          <a:bodyPr spcFirstLastPara="1" wrap="square" lIns="0" tIns="0" rIns="0" bIns="0" anchor="ctr" anchorCtr="0">
            <a:noAutofit/>
          </a:bodyPr>
          <a:lstStyle/>
          <a:p>
            <a:pPr marL="0" lvl="0" indent="0">
              <a:spcAft>
                <a:spcPts val="1000"/>
              </a:spcAft>
              <a:buNone/>
            </a:pPr>
            <a:r>
              <a:rPr lang="en-GB" sz="1800"/>
              <a:t>The overarching principles of this new curriculum encourage the concepts that: </a:t>
            </a:r>
          </a:p>
          <a:p>
            <a:pPr marL="0" lvl="0" indent="0">
              <a:spcAft>
                <a:spcPts val="1000"/>
              </a:spcAft>
              <a:buNone/>
            </a:pPr>
            <a:r>
              <a:rPr lang="en-GB" sz="1800"/>
              <a:t>• every child is a unique child, who is constantly learning and can be resilient, capable, confident and self-assured. </a:t>
            </a:r>
          </a:p>
          <a:p>
            <a:pPr marL="0" lvl="0" indent="0">
              <a:spcAft>
                <a:spcPts val="1000"/>
              </a:spcAft>
              <a:buNone/>
            </a:pPr>
            <a:r>
              <a:rPr lang="en-GB" sz="1800"/>
              <a:t>• children learn to be strong and independent through positive relationships. </a:t>
            </a: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802" name="Google Shape;802;p19"/>
          <p:cNvSpPr/>
          <p:nvPr/>
        </p:nvSpPr>
        <p:spPr>
          <a:xfrm rot="10800000">
            <a:off x="4868642" y="292117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356209" y="1812378"/>
            <a:ext cx="5838300" cy="819900"/>
          </a:xfrm>
          <a:prstGeom prst="rect">
            <a:avLst/>
          </a:prstGeom>
        </p:spPr>
        <p:txBody>
          <a:bodyPr spcFirstLastPara="1" wrap="square" lIns="0" tIns="0" rIns="0" bIns="0" anchor="ctr" anchorCtr="0">
            <a:noAutofit/>
          </a:bodyPr>
          <a:lstStyle/>
          <a:p>
            <a:pPr marL="0" lvl="0" indent="0">
              <a:spcAft>
                <a:spcPts val="1000"/>
              </a:spcAft>
              <a:buNone/>
            </a:pPr>
            <a:r>
              <a:rPr lang="en-GB" sz="1400"/>
              <a:t>• </a:t>
            </a:r>
            <a:r>
              <a:rPr lang="en-GB" sz="1800"/>
              <a:t>children learn and develop well in enabling environments with teaching and support from adults, who respond to their individual interests and needs and help them to build their learning over time. Children benefit from a strong partnership between practitioners and parents and/or carers. </a:t>
            </a:r>
          </a:p>
          <a:p>
            <a:pPr marL="0" lvl="0" indent="0">
              <a:spcAft>
                <a:spcPts val="1000"/>
              </a:spcAft>
              <a:buNone/>
            </a:pPr>
            <a:r>
              <a:rPr lang="en-GB" sz="1800"/>
              <a:t>• importance of learning and development. Children develop and learn at different rates. </a:t>
            </a:r>
            <a:endParaRPr sz="1800"/>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802" name="Google Shape;802;p19"/>
          <p:cNvSpPr/>
          <p:nvPr/>
        </p:nvSpPr>
        <p:spPr>
          <a:xfrm rot="10800000">
            <a:off x="4868642" y="292117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025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40"/>
          <p:cNvSpPr txBox="1">
            <a:spLocks noGrp="1"/>
          </p:cNvSpPr>
          <p:nvPr>
            <p:ph type="ctrTitle"/>
          </p:nvPr>
        </p:nvSpPr>
        <p:spPr>
          <a:xfrm>
            <a:off x="738286" y="1088544"/>
            <a:ext cx="74859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A typical day in Foundation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42"/>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The School </a:t>
            </a:r>
            <a:r>
              <a:rPr lang="en-GB"/>
              <a:t>Day</a:t>
            </a:r>
            <a:r>
              <a:rPr lang="en"/>
              <a:t> </a:t>
            </a:r>
            <a:endParaRPr/>
          </a:p>
        </p:txBody>
      </p:sp>
      <p:sp>
        <p:nvSpPr>
          <p:cNvPr id="1115" name="Google Shape;1115;p4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18</a:t>
            </a:fld>
            <a:endParaRPr/>
          </a:p>
        </p:txBody>
      </p:sp>
      <p:sp>
        <p:nvSpPr>
          <p:cNvPr id="1116" name="Google Shape;1116;p42"/>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42"/>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18" name="Google Shape;1118;p42"/>
          <p:cNvGrpSpPr/>
          <p:nvPr/>
        </p:nvGrpSpPr>
        <p:grpSpPr>
          <a:xfrm>
            <a:off x="1786339" y="1703401"/>
            <a:ext cx="473400" cy="473400"/>
            <a:chOff x="1786339" y="1703401"/>
            <a:chExt cx="473400" cy="473400"/>
          </a:xfrm>
        </p:grpSpPr>
        <p:sp>
          <p:nvSpPr>
            <p:cNvPr id="1119" name="Google Shape;1119;p42"/>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a:ea typeface="Nunito"/>
                <a:cs typeface="Nunito"/>
                <a:sym typeface="Nunito"/>
              </a:endParaRPr>
            </a:p>
          </p:txBody>
        </p:sp>
        <p:sp>
          <p:nvSpPr>
            <p:cNvPr id="1120" name="Google Shape;1120;p42"/>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Nunito"/>
                  <a:ea typeface="Nunito"/>
                  <a:cs typeface="Nunito"/>
                  <a:sym typeface="Nunito"/>
                </a:rPr>
                <a:t>1</a:t>
              </a:r>
              <a:endParaRPr sz="600">
                <a:solidFill>
                  <a:schemeClr val="dk1"/>
                </a:solidFill>
                <a:latin typeface="Nunito"/>
                <a:ea typeface="Nunito"/>
                <a:cs typeface="Nunito"/>
                <a:sym typeface="Nunito"/>
              </a:endParaRPr>
            </a:p>
          </p:txBody>
        </p:sp>
      </p:grpSp>
      <p:grpSp>
        <p:nvGrpSpPr>
          <p:cNvPr id="1121" name="Google Shape;1121;p42"/>
          <p:cNvGrpSpPr/>
          <p:nvPr/>
        </p:nvGrpSpPr>
        <p:grpSpPr>
          <a:xfrm>
            <a:off x="3814414" y="1703401"/>
            <a:ext cx="473400" cy="473400"/>
            <a:chOff x="3814414" y="1703401"/>
            <a:chExt cx="473400" cy="473400"/>
          </a:xfrm>
        </p:grpSpPr>
        <p:sp>
          <p:nvSpPr>
            <p:cNvPr id="1122" name="Google Shape;1122;p42"/>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a:ea typeface="Nunito"/>
                <a:cs typeface="Nunito"/>
                <a:sym typeface="Nunito"/>
              </a:endParaRPr>
            </a:p>
          </p:txBody>
        </p:sp>
        <p:sp>
          <p:nvSpPr>
            <p:cNvPr id="1123" name="Google Shape;1123;p42"/>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Nunito"/>
                  <a:ea typeface="Nunito"/>
                  <a:cs typeface="Nunito"/>
                  <a:sym typeface="Nunito"/>
                </a:rPr>
                <a:t>3</a:t>
              </a:r>
              <a:endParaRPr sz="600">
                <a:solidFill>
                  <a:schemeClr val="dk1"/>
                </a:solidFill>
                <a:latin typeface="Nunito"/>
                <a:ea typeface="Nunito"/>
                <a:cs typeface="Nunito"/>
                <a:sym typeface="Nunito"/>
              </a:endParaRPr>
            </a:p>
          </p:txBody>
        </p:sp>
      </p:grpSp>
      <p:grpSp>
        <p:nvGrpSpPr>
          <p:cNvPr id="1124" name="Google Shape;1124;p42"/>
          <p:cNvGrpSpPr/>
          <p:nvPr/>
        </p:nvGrpSpPr>
        <p:grpSpPr>
          <a:xfrm>
            <a:off x="5842489" y="1703401"/>
            <a:ext cx="473400" cy="473400"/>
            <a:chOff x="5842489" y="1703401"/>
            <a:chExt cx="473400" cy="473400"/>
          </a:xfrm>
        </p:grpSpPr>
        <p:sp>
          <p:nvSpPr>
            <p:cNvPr id="1125" name="Google Shape;1125;p42"/>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a:ea typeface="Nunito"/>
                <a:cs typeface="Nunito"/>
                <a:sym typeface="Nunito"/>
              </a:endParaRPr>
            </a:p>
          </p:txBody>
        </p:sp>
        <p:sp>
          <p:nvSpPr>
            <p:cNvPr id="1126" name="Google Shape;1126;p42"/>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Nunito"/>
                  <a:ea typeface="Nunito"/>
                  <a:cs typeface="Nunito"/>
                  <a:sym typeface="Nunito"/>
                </a:rPr>
                <a:t>5</a:t>
              </a:r>
              <a:endParaRPr sz="600">
                <a:solidFill>
                  <a:schemeClr val="dk1"/>
                </a:solidFill>
                <a:latin typeface="Nunito"/>
                <a:ea typeface="Nunito"/>
                <a:cs typeface="Nunito"/>
                <a:sym typeface="Nunito"/>
              </a:endParaRPr>
            </a:p>
          </p:txBody>
        </p:sp>
      </p:grpSp>
      <p:grpSp>
        <p:nvGrpSpPr>
          <p:cNvPr id="1127" name="Google Shape;1127;p42"/>
          <p:cNvGrpSpPr/>
          <p:nvPr/>
        </p:nvGrpSpPr>
        <p:grpSpPr>
          <a:xfrm>
            <a:off x="6880814" y="3576300"/>
            <a:ext cx="473400" cy="473400"/>
            <a:chOff x="6880814" y="3576300"/>
            <a:chExt cx="473400" cy="473400"/>
          </a:xfrm>
        </p:grpSpPr>
        <p:sp>
          <p:nvSpPr>
            <p:cNvPr id="1128" name="Google Shape;1128;p42"/>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a:ea typeface="Nunito"/>
                <a:cs typeface="Nunito"/>
                <a:sym typeface="Nunito"/>
              </a:endParaRPr>
            </a:p>
          </p:txBody>
        </p:sp>
        <p:sp>
          <p:nvSpPr>
            <p:cNvPr id="1129" name="Google Shape;1129;p42"/>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Nunito"/>
                  <a:ea typeface="Nunito"/>
                  <a:cs typeface="Nunito"/>
                  <a:sym typeface="Nunito"/>
                </a:rPr>
                <a:t>6</a:t>
              </a:r>
              <a:endParaRPr sz="600">
                <a:solidFill>
                  <a:schemeClr val="dk1"/>
                </a:solidFill>
                <a:latin typeface="Nunito"/>
                <a:ea typeface="Nunito"/>
                <a:cs typeface="Nunito"/>
                <a:sym typeface="Nunito"/>
              </a:endParaRPr>
            </a:p>
          </p:txBody>
        </p:sp>
      </p:grpSp>
      <p:grpSp>
        <p:nvGrpSpPr>
          <p:cNvPr id="1130" name="Google Shape;1130;p42"/>
          <p:cNvGrpSpPr/>
          <p:nvPr/>
        </p:nvGrpSpPr>
        <p:grpSpPr>
          <a:xfrm>
            <a:off x="4852739" y="3576300"/>
            <a:ext cx="473400" cy="473400"/>
            <a:chOff x="4852739" y="3576300"/>
            <a:chExt cx="473400" cy="473400"/>
          </a:xfrm>
        </p:grpSpPr>
        <p:sp>
          <p:nvSpPr>
            <p:cNvPr id="1131" name="Google Shape;1131;p42"/>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a:ea typeface="Nunito"/>
                <a:cs typeface="Nunito"/>
                <a:sym typeface="Nunito"/>
              </a:endParaRPr>
            </a:p>
          </p:txBody>
        </p:sp>
        <p:sp>
          <p:nvSpPr>
            <p:cNvPr id="1132" name="Google Shape;1132;p42"/>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Nunito"/>
                  <a:ea typeface="Nunito"/>
                  <a:cs typeface="Nunito"/>
                  <a:sym typeface="Nunito"/>
                </a:rPr>
                <a:t>4</a:t>
              </a:r>
              <a:endParaRPr sz="600">
                <a:solidFill>
                  <a:schemeClr val="dk1"/>
                </a:solidFill>
                <a:latin typeface="Nunito"/>
                <a:ea typeface="Nunito"/>
                <a:cs typeface="Nunito"/>
                <a:sym typeface="Nunito"/>
              </a:endParaRPr>
            </a:p>
          </p:txBody>
        </p:sp>
      </p:grpSp>
      <p:grpSp>
        <p:nvGrpSpPr>
          <p:cNvPr id="1133" name="Google Shape;1133;p42"/>
          <p:cNvGrpSpPr/>
          <p:nvPr/>
        </p:nvGrpSpPr>
        <p:grpSpPr>
          <a:xfrm>
            <a:off x="2824664" y="3576300"/>
            <a:ext cx="473400" cy="473400"/>
            <a:chOff x="2824664" y="3576300"/>
            <a:chExt cx="473400" cy="473400"/>
          </a:xfrm>
        </p:grpSpPr>
        <p:sp>
          <p:nvSpPr>
            <p:cNvPr id="1134" name="Google Shape;1134;p42"/>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a:ea typeface="Nunito"/>
                <a:cs typeface="Nunito"/>
                <a:sym typeface="Nunito"/>
              </a:endParaRPr>
            </a:p>
          </p:txBody>
        </p:sp>
        <p:sp>
          <p:nvSpPr>
            <p:cNvPr id="1135" name="Google Shape;1135;p42"/>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Nunito"/>
                  <a:ea typeface="Nunito"/>
                  <a:cs typeface="Nunito"/>
                  <a:sym typeface="Nunito"/>
                </a:rPr>
                <a:t>2</a:t>
              </a:r>
              <a:endParaRPr sz="600">
                <a:solidFill>
                  <a:schemeClr val="dk1"/>
                </a:solidFill>
                <a:latin typeface="Nunito"/>
                <a:ea typeface="Nunito"/>
                <a:cs typeface="Nunito"/>
                <a:sym typeface="Nunito"/>
              </a:endParaRPr>
            </a:p>
          </p:txBody>
        </p:sp>
      </p:grpSp>
      <p:sp>
        <p:nvSpPr>
          <p:cNvPr id="1136" name="Google Shape;1136;p42"/>
          <p:cNvSpPr txBox="1"/>
          <p:nvPr/>
        </p:nvSpPr>
        <p:spPr>
          <a:xfrm>
            <a:off x="1238854" y="1148884"/>
            <a:ext cx="154865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GB" sz="900" b="1">
                <a:solidFill>
                  <a:schemeClr val="dk1"/>
                </a:solidFill>
                <a:latin typeface="Nunito"/>
                <a:ea typeface="Nunito"/>
                <a:cs typeface="Nunito"/>
                <a:sym typeface="Nunito"/>
              </a:rPr>
              <a:t>Welcome &amp; Carpet Time </a:t>
            </a:r>
          </a:p>
          <a:p>
            <a:pPr marL="0" marR="0" lvl="0" indent="0" algn="ctr" rtl="0">
              <a:lnSpc>
                <a:spcPct val="100000"/>
              </a:lnSpc>
              <a:spcBef>
                <a:spcPts val="0"/>
              </a:spcBef>
              <a:spcAft>
                <a:spcPts val="0"/>
              </a:spcAft>
              <a:buNone/>
            </a:pPr>
            <a:r>
              <a:rPr lang="en-GB" sz="900">
                <a:solidFill>
                  <a:schemeClr val="dk1"/>
                </a:solidFill>
                <a:latin typeface="Nunito"/>
                <a:ea typeface="Nunito"/>
                <a:cs typeface="Nunito"/>
                <a:sym typeface="Nunito"/>
              </a:rPr>
              <a:t>This is where the teacher will do some direct teaching.</a:t>
            </a:r>
            <a:endParaRPr sz="900">
              <a:solidFill>
                <a:schemeClr val="dk1"/>
              </a:solidFill>
              <a:latin typeface="Nunito"/>
              <a:ea typeface="Nunito"/>
              <a:cs typeface="Nunito"/>
              <a:sym typeface="Nunito"/>
            </a:endParaRPr>
          </a:p>
        </p:txBody>
      </p:sp>
      <p:sp>
        <p:nvSpPr>
          <p:cNvPr id="1137" name="Google Shape;1137;p42"/>
          <p:cNvSpPr txBox="1"/>
          <p:nvPr/>
        </p:nvSpPr>
        <p:spPr>
          <a:xfrm>
            <a:off x="2994314" y="1156100"/>
            <a:ext cx="2028075"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GB" sz="900" b="1">
                <a:solidFill>
                  <a:schemeClr val="dk1"/>
                </a:solidFill>
                <a:latin typeface="Nunito"/>
                <a:ea typeface="Nunito"/>
                <a:cs typeface="Nunito"/>
                <a:sym typeface="Nunito"/>
              </a:rPr>
              <a:t>Storytime &amp; Playtime</a:t>
            </a:r>
          </a:p>
          <a:p>
            <a:pPr marL="0" marR="0" lvl="0" indent="0" algn="ctr" rtl="0">
              <a:lnSpc>
                <a:spcPct val="100000"/>
              </a:lnSpc>
              <a:spcBef>
                <a:spcPts val="0"/>
              </a:spcBef>
              <a:spcAft>
                <a:spcPts val="0"/>
              </a:spcAft>
              <a:buNone/>
            </a:pPr>
            <a:r>
              <a:rPr lang="en-GB" sz="900">
                <a:solidFill>
                  <a:schemeClr val="dk1"/>
                </a:solidFill>
                <a:latin typeface="Nunito"/>
                <a:ea typeface="Nunito"/>
                <a:cs typeface="Nunito"/>
                <a:sym typeface="Nunito"/>
              </a:rPr>
              <a:t>Children will enjoy engaging with different stories and they will meet up with their Year 5 buddy at playtime. </a:t>
            </a:r>
            <a:endParaRPr sz="900">
              <a:solidFill>
                <a:schemeClr val="dk1"/>
              </a:solidFill>
              <a:latin typeface="Nunito"/>
              <a:ea typeface="Nunito"/>
              <a:cs typeface="Nunito"/>
              <a:sym typeface="Nunito"/>
            </a:endParaRPr>
          </a:p>
        </p:txBody>
      </p:sp>
      <p:sp>
        <p:nvSpPr>
          <p:cNvPr id="1138" name="Google Shape;1138;p42"/>
          <p:cNvSpPr txBox="1"/>
          <p:nvPr/>
        </p:nvSpPr>
        <p:spPr>
          <a:xfrm>
            <a:off x="5436010" y="1156100"/>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GB" sz="900" b="1">
                <a:solidFill>
                  <a:schemeClr val="dk1"/>
                </a:solidFill>
                <a:latin typeface="Nunito"/>
                <a:ea typeface="Nunito"/>
                <a:cs typeface="Nunito"/>
                <a:sym typeface="Nunito"/>
              </a:rPr>
              <a:t>Lunchtime &amp; Playtime</a:t>
            </a:r>
          </a:p>
          <a:p>
            <a:pPr marL="0" marR="0" lvl="0" indent="0" algn="ctr" rtl="0">
              <a:lnSpc>
                <a:spcPct val="100000"/>
              </a:lnSpc>
              <a:spcBef>
                <a:spcPts val="0"/>
              </a:spcBef>
              <a:spcAft>
                <a:spcPts val="0"/>
              </a:spcAft>
              <a:buNone/>
            </a:pPr>
            <a:r>
              <a:rPr lang="en-GB" sz="900">
                <a:solidFill>
                  <a:schemeClr val="dk1"/>
                </a:solidFill>
                <a:latin typeface="Nunito"/>
                <a:ea typeface="Nunito"/>
                <a:cs typeface="Nunito"/>
                <a:sym typeface="Nunito"/>
              </a:rPr>
              <a:t>Children will eat their lunch in the dining hall then go out to play.</a:t>
            </a:r>
            <a:endParaRPr sz="900">
              <a:solidFill>
                <a:schemeClr val="dk1"/>
              </a:solidFill>
              <a:latin typeface="Nunito"/>
              <a:ea typeface="Nunito"/>
              <a:cs typeface="Nunito"/>
              <a:sym typeface="Nunito"/>
            </a:endParaRPr>
          </a:p>
        </p:txBody>
      </p:sp>
      <p:sp>
        <p:nvSpPr>
          <p:cNvPr id="1139" name="Google Shape;1139;p42"/>
          <p:cNvSpPr txBox="1"/>
          <p:nvPr/>
        </p:nvSpPr>
        <p:spPr>
          <a:xfrm>
            <a:off x="1786339" y="4049700"/>
            <a:ext cx="2589718"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GB" sz="900" b="1">
                <a:solidFill>
                  <a:schemeClr val="dk1"/>
                </a:solidFill>
                <a:latin typeface="Nunito"/>
                <a:ea typeface="Nunito"/>
                <a:cs typeface="Nunito"/>
                <a:sym typeface="Nunito"/>
              </a:rPr>
              <a:t>Continuous Provision &amp; Adult Guided Activities</a:t>
            </a:r>
          </a:p>
          <a:p>
            <a:pPr lvl="0" algn="ctr"/>
            <a:r>
              <a:rPr lang="en-GB" sz="900">
                <a:solidFill>
                  <a:schemeClr val="dk1"/>
                </a:solidFill>
                <a:latin typeface="Nunito"/>
                <a:ea typeface="Nunito"/>
                <a:cs typeface="Nunito"/>
                <a:sym typeface="Nunito"/>
              </a:rPr>
              <a:t>The children will access resources in different areas around the classroom. Continuous Provision encourages children to learn in the absence of an adult. Children will work in groups with an adult to complete a specific task. </a:t>
            </a:r>
            <a:endParaRPr sz="900">
              <a:solidFill>
                <a:schemeClr val="dk1"/>
              </a:solidFill>
              <a:latin typeface="Nunito"/>
              <a:ea typeface="Nunito"/>
              <a:cs typeface="Nunito"/>
              <a:sym typeface="Nunito"/>
            </a:endParaRPr>
          </a:p>
        </p:txBody>
      </p:sp>
      <p:sp>
        <p:nvSpPr>
          <p:cNvPr id="1140" name="Google Shape;1140;p42"/>
          <p:cNvSpPr txBox="1"/>
          <p:nvPr/>
        </p:nvSpPr>
        <p:spPr>
          <a:xfrm>
            <a:off x="444625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GB" sz="900" b="1">
                <a:solidFill>
                  <a:schemeClr val="dk1"/>
                </a:solidFill>
                <a:latin typeface="Nunito"/>
                <a:ea typeface="Nunito"/>
                <a:cs typeface="Nunito"/>
                <a:sym typeface="Nunito"/>
              </a:rPr>
              <a:t>Phonics</a:t>
            </a:r>
          </a:p>
          <a:p>
            <a:pPr marL="0" marR="0" lvl="0" indent="0" algn="ctr" rtl="0">
              <a:lnSpc>
                <a:spcPct val="100000"/>
              </a:lnSpc>
              <a:spcBef>
                <a:spcPts val="0"/>
              </a:spcBef>
              <a:spcAft>
                <a:spcPts val="0"/>
              </a:spcAft>
              <a:buNone/>
            </a:pPr>
            <a:endParaRPr sz="900">
              <a:solidFill>
                <a:schemeClr val="dk1"/>
              </a:solidFill>
              <a:latin typeface="Nunito"/>
              <a:ea typeface="Nunito"/>
              <a:cs typeface="Nunito"/>
              <a:sym typeface="Nunito"/>
            </a:endParaRPr>
          </a:p>
        </p:txBody>
      </p:sp>
      <p:sp>
        <p:nvSpPr>
          <p:cNvPr id="1141" name="Google Shape;1141;p42"/>
          <p:cNvSpPr txBox="1"/>
          <p:nvPr/>
        </p:nvSpPr>
        <p:spPr>
          <a:xfrm>
            <a:off x="5526904" y="4052817"/>
            <a:ext cx="2775267"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GB" sz="900" b="1">
                <a:solidFill>
                  <a:schemeClr val="dk1"/>
                </a:solidFill>
                <a:latin typeface="Nunito"/>
                <a:ea typeface="Nunito"/>
                <a:cs typeface="Nunito"/>
                <a:sym typeface="Nunito"/>
              </a:rPr>
              <a:t>Continuous Provision &amp; Specific Learning based around some of the 7 Areas, plus RE:</a:t>
            </a:r>
          </a:p>
          <a:p>
            <a:pPr marL="171450" marR="0" lvl="0" indent="-171450" algn="ctr" rtl="0">
              <a:lnSpc>
                <a:spcPct val="100000"/>
              </a:lnSpc>
              <a:spcBef>
                <a:spcPts val="0"/>
              </a:spcBef>
              <a:spcAft>
                <a:spcPts val="0"/>
              </a:spcAft>
              <a:buFont typeface="Arial" panose="020B0604020202020204" pitchFamily="34" charset="0"/>
              <a:buChar char="•"/>
            </a:pPr>
            <a:r>
              <a:rPr lang="en-GB" sz="900">
                <a:solidFill>
                  <a:schemeClr val="dk1"/>
                </a:solidFill>
                <a:latin typeface="Nunito"/>
                <a:ea typeface="Nunito"/>
                <a:cs typeface="Nunito"/>
                <a:sym typeface="Nunito"/>
              </a:rPr>
              <a:t>Understanding the World</a:t>
            </a:r>
          </a:p>
          <a:p>
            <a:pPr marL="171450" marR="0" lvl="0" indent="-171450" algn="ctr" rtl="0">
              <a:lnSpc>
                <a:spcPct val="100000"/>
              </a:lnSpc>
              <a:spcBef>
                <a:spcPts val="0"/>
              </a:spcBef>
              <a:spcAft>
                <a:spcPts val="0"/>
              </a:spcAft>
              <a:buFont typeface="Arial" panose="020B0604020202020204" pitchFamily="34" charset="0"/>
              <a:buChar char="•"/>
            </a:pPr>
            <a:r>
              <a:rPr lang="en-GB" sz="900">
                <a:solidFill>
                  <a:schemeClr val="dk1"/>
                </a:solidFill>
                <a:latin typeface="Nunito"/>
                <a:ea typeface="Nunito"/>
                <a:cs typeface="Nunito"/>
                <a:sym typeface="Nunito"/>
              </a:rPr>
              <a:t>Expressive Arts &amp; Design</a:t>
            </a:r>
          </a:p>
          <a:p>
            <a:pPr marL="171450" marR="0" lvl="0" indent="-171450" algn="ctr" rtl="0">
              <a:lnSpc>
                <a:spcPct val="100000"/>
              </a:lnSpc>
              <a:spcBef>
                <a:spcPts val="0"/>
              </a:spcBef>
              <a:spcAft>
                <a:spcPts val="0"/>
              </a:spcAft>
              <a:buFont typeface="Arial" panose="020B0604020202020204" pitchFamily="34" charset="0"/>
              <a:buChar char="•"/>
            </a:pPr>
            <a:r>
              <a:rPr lang="en-GB" sz="900">
                <a:solidFill>
                  <a:schemeClr val="dk1"/>
                </a:solidFill>
                <a:latin typeface="Nunito"/>
                <a:ea typeface="Nunito"/>
                <a:cs typeface="Nunito"/>
                <a:sym typeface="Nunito"/>
              </a:rPr>
              <a:t>Physical Development</a:t>
            </a:r>
          </a:p>
          <a:p>
            <a:pPr marL="171450" marR="0" lvl="0" indent="-171450" algn="ctr" rtl="0">
              <a:lnSpc>
                <a:spcPct val="100000"/>
              </a:lnSpc>
              <a:spcBef>
                <a:spcPts val="0"/>
              </a:spcBef>
              <a:spcAft>
                <a:spcPts val="0"/>
              </a:spcAft>
              <a:buFont typeface="Arial" panose="020B0604020202020204" pitchFamily="34" charset="0"/>
              <a:buChar char="•"/>
            </a:pPr>
            <a:r>
              <a:rPr lang="en-GB" sz="900">
                <a:solidFill>
                  <a:schemeClr val="dk1"/>
                </a:solidFill>
                <a:latin typeface="Nunito"/>
                <a:ea typeface="Nunito"/>
                <a:cs typeface="Nunito"/>
                <a:sym typeface="Nunito"/>
              </a:rPr>
              <a:t>Personal, Social &amp; Health Education</a:t>
            </a:r>
          </a:p>
          <a:p>
            <a:pPr marL="171450" marR="0" lvl="0" indent="-171450" algn="ctr" rtl="0">
              <a:lnSpc>
                <a:spcPct val="100000"/>
              </a:lnSpc>
              <a:spcBef>
                <a:spcPts val="0"/>
              </a:spcBef>
              <a:spcAft>
                <a:spcPts val="0"/>
              </a:spcAft>
              <a:buFont typeface="Arial" panose="020B0604020202020204" pitchFamily="34" charset="0"/>
              <a:buChar char="•"/>
            </a:pPr>
            <a:r>
              <a:rPr lang="en-GB" sz="900">
                <a:solidFill>
                  <a:schemeClr val="dk1"/>
                </a:solidFill>
                <a:latin typeface="Nunito"/>
                <a:ea typeface="Nunito"/>
                <a:cs typeface="Nunito"/>
                <a:sym typeface="Nunito"/>
              </a:rPr>
              <a:t>RE</a:t>
            </a:r>
          </a:p>
          <a:p>
            <a:pPr marL="0" marR="0" lvl="0" indent="0" algn="ctr" rtl="0">
              <a:lnSpc>
                <a:spcPct val="100000"/>
              </a:lnSpc>
              <a:spcBef>
                <a:spcPts val="0"/>
              </a:spcBef>
              <a:spcAft>
                <a:spcPts val="0"/>
              </a:spcAft>
              <a:buNone/>
            </a:pPr>
            <a:endParaRPr sz="900" b="1">
              <a:solidFill>
                <a:schemeClr val="dk1"/>
              </a:solidFill>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8"/>
        <p:cNvGrpSpPr/>
        <p:nvPr/>
      </p:nvGrpSpPr>
      <p:grpSpPr>
        <a:xfrm>
          <a:off x="0" y="0"/>
          <a:ext cx="0" cy="0"/>
          <a:chOff x="0" y="0"/>
          <a:chExt cx="0" cy="0"/>
        </a:xfrm>
      </p:grpSpPr>
      <p:pic>
        <p:nvPicPr>
          <p:cNvPr id="2" name="Picture 1">
            <a:extLst>
              <a:ext uri="{FF2B5EF4-FFF2-40B4-BE49-F238E27FC236}">
                <a16:creationId xmlns:a16="http://schemas.microsoft.com/office/drawing/2014/main" id="{1B7A812E-B8E6-4143-A464-42CC10580D38}"/>
              </a:ext>
            </a:extLst>
          </p:cNvPr>
          <p:cNvPicPr>
            <a:picLocks noChangeAspect="1"/>
          </p:cNvPicPr>
          <p:nvPr/>
        </p:nvPicPr>
        <p:blipFill>
          <a:blip r:embed="rId4"/>
          <a:stretch>
            <a:fillRect/>
          </a:stretch>
        </p:blipFill>
        <p:spPr>
          <a:xfrm>
            <a:off x="0" y="0"/>
            <a:ext cx="9144000" cy="5143500"/>
          </a:xfrm>
          <a:prstGeom prst="rect">
            <a:avLst/>
          </a:prstGeom>
        </p:spPr>
      </p:pic>
      <p:sp>
        <p:nvSpPr>
          <p:cNvPr id="850" name="Google Shape;850;p25"/>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849" name="Google Shape;849;p25"/>
          <p:cNvSpPr txBox="1">
            <a:spLocks noGrp="1"/>
          </p:cNvSpPr>
          <p:nvPr>
            <p:ph type="title" idx="4294967295"/>
          </p:nvPr>
        </p:nvSpPr>
        <p:spPr>
          <a:xfrm>
            <a:off x="0" y="400050"/>
            <a:ext cx="4754563" cy="8032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b="0">
                <a:highlight>
                  <a:schemeClr val="accent6"/>
                </a:highlight>
              </a:rPr>
              <a:t>Playtime</a:t>
            </a:r>
            <a:endParaRPr sz="2400" b="0">
              <a:highlight>
                <a:schemeClr val="accent6"/>
              </a:highlight>
            </a:endParaRPr>
          </a:p>
        </p:txBody>
      </p:sp>
    </p:spTree>
    <p:extLst>
      <p:ext uri="{BB962C8B-B14F-4D97-AF65-F5344CB8AC3E}">
        <p14:creationId xmlns:p14="http://schemas.microsoft.com/office/powerpoint/2010/main" val="859477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6"/>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This evening you will…</a:t>
            </a:r>
            <a:endParaRPr/>
          </a:p>
        </p:txBody>
      </p:sp>
      <p:sp>
        <p:nvSpPr>
          <p:cNvPr id="776" name="Google Shape;776;p16"/>
          <p:cNvSpPr txBox="1">
            <a:spLocks noGrp="1"/>
          </p:cNvSpPr>
          <p:nvPr>
            <p:ph type="body" idx="1"/>
          </p:nvPr>
        </p:nvSpPr>
        <p:spPr>
          <a:xfrm>
            <a:off x="645688" y="1352550"/>
            <a:ext cx="7339363" cy="3420900"/>
          </a:xfrm>
          <a:prstGeom prst="rect">
            <a:avLst/>
          </a:prstGeom>
        </p:spPr>
        <p:txBody>
          <a:bodyPr spcFirstLastPara="1" wrap="square" lIns="0" tIns="0" rIns="0" bIns="0" anchor="t" anchorCtr="0">
            <a:noAutofit/>
          </a:bodyPr>
          <a:lstStyle/>
          <a:p>
            <a:r>
              <a:rPr lang="en-GB" sz="2000">
                <a:solidFill>
                  <a:schemeClr val="tx1"/>
                </a:solidFill>
                <a:latin typeface="Century Gothic"/>
              </a:rPr>
              <a:t>Meet some of the staff here at Singleton</a:t>
            </a:r>
            <a:endParaRPr lang="en-GB" sz="2000">
              <a:solidFill>
                <a:schemeClr val="tx1"/>
              </a:solidFill>
              <a:latin typeface="Century Gothic" panose="020B0502020202020204" pitchFamily="34" charset="0"/>
            </a:endParaRPr>
          </a:p>
          <a:p>
            <a:r>
              <a:rPr lang="en-GB" sz="2000">
                <a:solidFill>
                  <a:schemeClr val="tx1"/>
                </a:solidFill>
                <a:latin typeface="Century Gothic"/>
              </a:rPr>
              <a:t>Hear from some of our older children</a:t>
            </a:r>
          </a:p>
          <a:p>
            <a:r>
              <a:rPr lang="en-GB" sz="2000">
                <a:solidFill>
                  <a:schemeClr val="tx1"/>
                </a:solidFill>
                <a:latin typeface="Century Gothic"/>
              </a:rPr>
              <a:t>Watch a video from our Year 5 buddies</a:t>
            </a:r>
          </a:p>
          <a:p>
            <a:r>
              <a:rPr lang="en-GB" sz="2000">
                <a:latin typeface="Century Gothic"/>
              </a:rPr>
              <a:t>Find out about our school uniform</a:t>
            </a:r>
            <a:endParaRPr lang="en-GB" sz="2000">
              <a:solidFill>
                <a:schemeClr val="tx1"/>
              </a:solidFill>
              <a:latin typeface="Century Gothic"/>
            </a:endParaRPr>
          </a:p>
          <a:p>
            <a:r>
              <a:rPr lang="en-GB" sz="2000">
                <a:solidFill>
                  <a:schemeClr val="tx1"/>
                </a:solidFill>
                <a:latin typeface="Century Gothic"/>
              </a:rPr>
              <a:t>Find out about how you can help your child get ready for starting school</a:t>
            </a:r>
          </a:p>
          <a:p>
            <a:r>
              <a:rPr lang="en-GB" sz="2000">
                <a:solidFill>
                  <a:schemeClr val="tx1"/>
                </a:solidFill>
                <a:latin typeface="Century Gothic"/>
              </a:rPr>
              <a:t>Find out what a typical day in Foundation looks like</a:t>
            </a:r>
          </a:p>
          <a:p>
            <a:r>
              <a:rPr lang="en-GB" sz="2000">
                <a:solidFill>
                  <a:schemeClr val="tx1"/>
                </a:solidFill>
                <a:latin typeface="Century Gothic"/>
              </a:rPr>
              <a:t>Find out what is in your pack</a:t>
            </a:r>
          </a:p>
        </p:txBody>
      </p:sp>
      <p:sp>
        <p:nvSpPr>
          <p:cNvPr id="778" name="Google Shape;778;p1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8"/>
        <p:cNvGrpSpPr/>
        <p:nvPr/>
      </p:nvGrpSpPr>
      <p:grpSpPr>
        <a:xfrm>
          <a:off x="0" y="0"/>
          <a:ext cx="0" cy="0"/>
          <a:chOff x="0" y="0"/>
          <a:chExt cx="0" cy="0"/>
        </a:xfrm>
      </p:grpSpPr>
      <p:pic>
        <p:nvPicPr>
          <p:cNvPr id="3" name="Picture 2">
            <a:extLst>
              <a:ext uri="{FF2B5EF4-FFF2-40B4-BE49-F238E27FC236}">
                <a16:creationId xmlns:a16="http://schemas.microsoft.com/office/drawing/2014/main" id="{6942B1AB-ACB7-4BE4-BD88-FD3865125945}"/>
              </a:ext>
            </a:extLst>
          </p:cNvPr>
          <p:cNvPicPr>
            <a:picLocks noChangeAspect="1"/>
          </p:cNvPicPr>
          <p:nvPr/>
        </p:nvPicPr>
        <p:blipFill>
          <a:blip r:embed="rId4"/>
          <a:stretch>
            <a:fillRect/>
          </a:stretch>
        </p:blipFill>
        <p:spPr>
          <a:xfrm>
            <a:off x="0" y="0"/>
            <a:ext cx="9144000" cy="5138429"/>
          </a:xfrm>
          <a:prstGeom prst="rect">
            <a:avLst/>
          </a:prstGeom>
        </p:spPr>
      </p:pic>
      <p:sp>
        <p:nvSpPr>
          <p:cNvPr id="850" name="Google Shape;850;p25"/>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4" name="Rectangle 3">
            <a:extLst>
              <a:ext uri="{FF2B5EF4-FFF2-40B4-BE49-F238E27FC236}">
                <a16:creationId xmlns:a16="http://schemas.microsoft.com/office/drawing/2014/main" id="{46688BD0-7931-2D25-CE3E-6973652AE100}"/>
              </a:ext>
            </a:extLst>
          </p:cNvPr>
          <p:cNvSpPr/>
          <p:nvPr/>
        </p:nvSpPr>
        <p:spPr>
          <a:xfrm>
            <a:off x="4570383" y="3774"/>
            <a:ext cx="4571999" cy="25663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Google Shape;849;p25">
            <a:extLst>
              <a:ext uri="{FF2B5EF4-FFF2-40B4-BE49-F238E27FC236}">
                <a16:creationId xmlns:a16="http://schemas.microsoft.com/office/drawing/2014/main" id="{B10A4F96-BA2B-B19C-5390-48A1C950315D}"/>
              </a:ext>
            </a:extLst>
          </p:cNvPr>
          <p:cNvSpPr txBox="1">
            <a:spLocks noGrp="1"/>
          </p:cNvSpPr>
          <p:nvPr/>
        </p:nvSpPr>
        <p:spPr>
          <a:xfrm>
            <a:off x="5898312" y="1079380"/>
            <a:ext cx="5131968" cy="101893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1pPr>
            <a:lvl2pPr marR="0" lvl="1"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2pPr>
            <a:lvl3pPr marR="0" lvl="2"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3pPr>
            <a:lvl4pPr marR="0" lvl="3"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4pPr>
            <a:lvl5pPr marR="0" lvl="4"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5pPr>
            <a:lvl6pPr marR="0" lvl="5"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6pPr>
            <a:lvl7pPr marR="0" lvl="6"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7pPr>
            <a:lvl8pPr marR="0" lvl="7"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8pPr>
            <a:lvl9pPr marR="0" lvl="8"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9pPr>
          </a:lstStyle>
          <a:p>
            <a:pPr marL="0" lvl="0" indent="0" algn="l" rtl="0">
              <a:spcBef>
                <a:spcPts val="0"/>
              </a:spcBef>
              <a:spcAft>
                <a:spcPts val="0"/>
              </a:spcAft>
              <a:buNone/>
            </a:pPr>
            <a:r>
              <a:rPr lang="en" sz="2400">
                <a:highlight>
                  <a:schemeClr val="accent6"/>
                </a:highlight>
              </a:rPr>
              <a:t>Lunchtime</a:t>
            </a:r>
            <a:endParaRPr sz="2400" b="0">
              <a:highlight>
                <a:schemeClr val="accent6"/>
              </a:highlight>
            </a:endParaRPr>
          </a:p>
        </p:txBody>
      </p:sp>
      <p:sp>
        <p:nvSpPr>
          <p:cNvPr id="6" name="Rectangle 5">
            <a:extLst>
              <a:ext uri="{FF2B5EF4-FFF2-40B4-BE49-F238E27FC236}">
                <a16:creationId xmlns:a16="http://schemas.microsoft.com/office/drawing/2014/main" id="{EA77EDA3-0437-B7B8-7CEA-A3B49BC21F15}"/>
              </a:ext>
            </a:extLst>
          </p:cNvPr>
          <p:cNvSpPr/>
          <p:nvPr/>
        </p:nvSpPr>
        <p:spPr>
          <a:xfrm>
            <a:off x="3774" y="2564741"/>
            <a:ext cx="4561216" cy="25771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Google Shape;849;p25">
            <a:extLst>
              <a:ext uri="{FF2B5EF4-FFF2-40B4-BE49-F238E27FC236}">
                <a16:creationId xmlns:a16="http://schemas.microsoft.com/office/drawing/2014/main" id="{2CA47CB6-56D8-8F77-49F3-7864028AF58A}"/>
              </a:ext>
            </a:extLst>
          </p:cNvPr>
          <p:cNvSpPr txBox="1">
            <a:spLocks noGrp="1"/>
          </p:cNvSpPr>
          <p:nvPr/>
        </p:nvSpPr>
        <p:spPr>
          <a:xfrm>
            <a:off x="1401793" y="3645738"/>
            <a:ext cx="5131968" cy="101893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1pPr>
            <a:lvl2pPr marR="0" lvl="1"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2pPr>
            <a:lvl3pPr marR="0" lvl="2"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3pPr>
            <a:lvl4pPr marR="0" lvl="3"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4pPr>
            <a:lvl5pPr marR="0" lvl="4"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5pPr>
            <a:lvl6pPr marR="0" lvl="5"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6pPr>
            <a:lvl7pPr marR="0" lvl="6"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7pPr>
            <a:lvl8pPr marR="0" lvl="7"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8pPr>
            <a:lvl9pPr marR="0" lvl="8"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9pPr>
          </a:lstStyle>
          <a:p>
            <a:pPr marL="0" lvl="0" indent="0" algn="l" rtl="0">
              <a:spcBef>
                <a:spcPts val="0"/>
              </a:spcBef>
              <a:spcAft>
                <a:spcPts val="0"/>
              </a:spcAft>
              <a:buNone/>
            </a:pPr>
            <a:r>
              <a:rPr lang="en" sz="2400">
                <a:highlight>
                  <a:schemeClr val="accent6"/>
                </a:highlight>
              </a:rPr>
              <a:t>Lunchtime</a:t>
            </a:r>
            <a:endParaRPr sz="2400" b="0">
              <a:highlight>
                <a:schemeClr val="accent6"/>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136A0-BBAA-57D4-7257-F313DF1D534D}"/>
              </a:ext>
            </a:extLst>
          </p:cNvPr>
          <p:cNvSpPr>
            <a:spLocks noGrp="1"/>
          </p:cNvSpPr>
          <p:nvPr>
            <p:ph type="ctrTitle"/>
          </p:nvPr>
        </p:nvSpPr>
        <p:spPr/>
        <p:txBody>
          <a:bodyPr/>
          <a:lstStyle/>
          <a:p>
            <a:r>
              <a:rPr lang="en-US"/>
              <a:t>What experiences will my child have?</a:t>
            </a:r>
          </a:p>
        </p:txBody>
      </p:sp>
    </p:spTree>
    <p:extLst>
      <p:ext uri="{BB962C8B-B14F-4D97-AF65-F5344CB8AC3E}">
        <p14:creationId xmlns:p14="http://schemas.microsoft.com/office/powerpoint/2010/main" val="3598089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20"/>
          <p:cNvSpPr txBox="1">
            <a:spLocks noGrp="1"/>
          </p:cNvSpPr>
          <p:nvPr>
            <p:ph type="title"/>
          </p:nvPr>
        </p:nvSpPr>
        <p:spPr>
          <a:xfrm>
            <a:off x="379057" y="526700"/>
            <a:ext cx="2683457"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Outdoor</a:t>
            </a:r>
            <a:r>
              <a:rPr lang="en-GB"/>
              <a:t>s</a:t>
            </a:r>
            <a:r>
              <a:rPr lang="en"/>
              <a:t> </a:t>
            </a:r>
            <a:endParaRPr/>
          </a:p>
        </p:txBody>
      </p:sp>
      <p:sp>
        <p:nvSpPr>
          <p:cNvPr id="808" name="Google Shape;808;p20"/>
          <p:cNvSpPr txBox="1">
            <a:spLocks noGrp="1"/>
          </p:cNvSpPr>
          <p:nvPr>
            <p:ph type="body" idx="1"/>
          </p:nvPr>
        </p:nvSpPr>
        <p:spPr>
          <a:xfrm>
            <a:off x="254000" y="1352549"/>
            <a:ext cx="3091543" cy="2711451"/>
          </a:xfrm>
          <a:prstGeom prst="rect">
            <a:avLst/>
          </a:prstGeom>
        </p:spPr>
        <p:txBody>
          <a:bodyPr spcFirstLastPara="1" wrap="square" lIns="0" tIns="0" rIns="0" bIns="0" anchor="t" anchorCtr="0">
            <a:noAutofit/>
          </a:bodyPr>
          <a:lstStyle/>
          <a:p>
            <a:pPr lvl="0"/>
            <a:r>
              <a:rPr lang="en-GB" sz="1200"/>
              <a:t>Children gain enormous benefits from learning outdoors. Ideally they should have access to outdoor space on a daily basis – regardless of all except the worst weather. Being outdoors allows them to move around without many of the restrictions of being inside. They can fill their lungs with clean air and use all of their senses to appreciate the colours, different noises, the sense of space and of scale. Being outdoors supports confidence and allows opportunities for big scale play, problem-solving and creativity in the company of other children. Physical activity is enhanced. So is calculated risk taking. In the outdoors, children’s use of language is five times greater than indoors.</a:t>
            </a:r>
            <a:endParaRPr sz="1200"/>
          </a:p>
        </p:txBody>
      </p:sp>
      <p:sp>
        <p:nvSpPr>
          <p:cNvPr id="809" name="Google Shape;809;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22</a:t>
            </a:fld>
            <a:endParaRPr/>
          </a:p>
        </p:txBody>
      </p:sp>
      <p:pic>
        <p:nvPicPr>
          <p:cNvPr id="2" name="Picture 1">
            <a:extLst>
              <a:ext uri="{FF2B5EF4-FFF2-40B4-BE49-F238E27FC236}">
                <a16:creationId xmlns:a16="http://schemas.microsoft.com/office/drawing/2014/main" id="{514C74CF-3516-457E-84D0-1E5ADFD95A59}"/>
              </a:ext>
            </a:extLst>
          </p:cNvPr>
          <p:cNvPicPr>
            <a:picLocks noChangeAspect="1"/>
          </p:cNvPicPr>
          <p:nvPr/>
        </p:nvPicPr>
        <p:blipFill>
          <a:blip r:embed="rId3"/>
          <a:stretch>
            <a:fillRect/>
          </a:stretch>
        </p:blipFill>
        <p:spPr>
          <a:xfrm>
            <a:off x="4630057" y="51029"/>
            <a:ext cx="3373102" cy="2529826"/>
          </a:xfrm>
          <a:prstGeom prst="rect">
            <a:avLst/>
          </a:prstGeom>
        </p:spPr>
      </p:pic>
      <p:pic>
        <p:nvPicPr>
          <p:cNvPr id="7" name="Picture 6">
            <a:extLst>
              <a:ext uri="{FF2B5EF4-FFF2-40B4-BE49-F238E27FC236}">
                <a16:creationId xmlns:a16="http://schemas.microsoft.com/office/drawing/2014/main" id="{A7080FAA-227B-4DB3-932C-8040A476C63D}"/>
              </a:ext>
            </a:extLst>
          </p:cNvPr>
          <p:cNvPicPr>
            <a:picLocks noChangeAspect="1"/>
          </p:cNvPicPr>
          <p:nvPr/>
        </p:nvPicPr>
        <p:blipFill>
          <a:blip r:embed="rId4"/>
          <a:stretch>
            <a:fillRect/>
          </a:stretch>
        </p:blipFill>
        <p:spPr>
          <a:xfrm>
            <a:off x="3607140" y="2528136"/>
            <a:ext cx="3490345" cy="2615364"/>
          </a:xfrm>
          <a:prstGeom prst="rect">
            <a:avLst/>
          </a:prstGeom>
        </p:spPr>
      </p:pic>
    </p:spTree>
    <p:extLst>
      <p:ext uri="{BB962C8B-B14F-4D97-AF65-F5344CB8AC3E}">
        <p14:creationId xmlns:p14="http://schemas.microsoft.com/office/powerpoint/2010/main" val="1133400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Forest Schools</a:t>
            </a:r>
          </a:p>
        </p:txBody>
      </p:sp>
      <p:sp>
        <p:nvSpPr>
          <p:cNvPr id="3" name="Text Placeholder 2"/>
          <p:cNvSpPr>
            <a:spLocks noGrp="1"/>
          </p:cNvSpPr>
          <p:nvPr>
            <p:ph type="body" idx="1"/>
          </p:nvPr>
        </p:nvSpPr>
        <p:spPr>
          <a:xfrm>
            <a:off x="219400" y="1356278"/>
            <a:ext cx="3490752" cy="3341400"/>
          </a:xfrm>
        </p:spPr>
        <p:txBody>
          <a:bodyPr/>
          <a:lstStyle/>
          <a:p>
            <a:pPr fontAlgn="base"/>
            <a:r>
              <a:rPr lang="en-US" sz="1200" dirty="0"/>
              <a:t>Forest School is a unique educational experience and process that offers children the opportunity to succeed and develop confidence and self-esteem through hands-on learning experiences in a woodland environment. </a:t>
            </a:r>
          </a:p>
          <a:p>
            <a:pPr fontAlgn="base"/>
            <a:endParaRPr lang="en-US" sz="1200" dirty="0"/>
          </a:p>
          <a:p>
            <a:pPr fontAlgn="base"/>
            <a:r>
              <a:rPr lang="en-US" sz="1200" dirty="0"/>
              <a:t>Children engage in motivating and achievable tasks and activities throughout the year and in almost all weathers, with the appropriate footwear and clothing. Children will work with tools, play, learn and begin to understand the boundaries of </a:t>
            </a:r>
            <a:r>
              <a:rPr lang="en-US" sz="1200" dirty="0" err="1"/>
              <a:t>behaviour</a:t>
            </a:r>
            <a:r>
              <a:rPr lang="en-US" sz="1200" dirty="0"/>
              <a:t>, both physical and social They will grow in confidence, self-esteem and motivation whilst developing an understanding of the natural world. </a:t>
            </a:r>
          </a:p>
          <a:p>
            <a:pPr marL="139700" indent="0" fontAlgn="base">
              <a:buNone/>
            </a:pPr>
            <a:endParaRPr lang="en-US" dirty="0"/>
          </a:p>
          <a:p>
            <a:endParaRPr lang="en-GB"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155" y="3130963"/>
            <a:ext cx="2822028" cy="2116521"/>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363" y="76790"/>
            <a:ext cx="2401613" cy="1801210"/>
          </a:xfrm>
          <a:prstGeom prst="rect">
            <a:avLst/>
          </a:prstGeom>
          <a:ln>
            <a:noFill/>
          </a:ln>
          <a:effectLst>
            <a:softEdge rad="112500"/>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48097"/>
          <a:stretch/>
        </p:blipFill>
        <p:spPr>
          <a:xfrm rot="5400000">
            <a:off x="4399876" y="924867"/>
            <a:ext cx="2302203" cy="3326690"/>
          </a:xfrm>
          <a:prstGeom prst="rect">
            <a:avLst/>
          </a:prstGeom>
          <a:ln>
            <a:noFill/>
          </a:ln>
          <a:effectLst>
            <a:softEdge rad="112500"/>
          </a:effectLst>
        </p:spPr>
      </p:pic>
    </p:spTree>
    <p:extLst>
      <p:ext uri="{BB962C8B-B14F-4D97-AF65-F5344CB8AC3E}">
        <p14:creationId xmlns:p14="http://schemas.microsoft.com/office/powerpoint/2010/main" val="1536779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20"/>
          <p:cNvSpPr txBox="1">
            <a:spLocks noGrp="1"/>
          </p:cNvSpPr>
          <p:nvPr>
            <p:ph type="title"/>
          </p:nvPr>
        </p:nvSpPr>
        <p:spPr>
          <a:xfrm>
            <a:off x="212143" y="-278844"/>
            <a:ext cx="3857625" cy="206682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Growing and supporting children’s emotional resilience</a:t>
            </a:r>
            <a:endParaRPr/>
          </a:p>
        </p:txBody>
      </p:sp>
      <p:sp>
        <p:nvSpPr>
          <p:cNvPr id="808" name="Google Shape;808;p20"/>
          <p:cNvSpPr txBox="1">
            <a:spLocks noGrp="1"/>
          </p:cNvSpPr>
          <p:nvPr>
            <p:ph type="body" idx="1"/>
          </p:nvPr>
        </p:nvSpPr>
        <p:spPr>
          <a:xfrm>
            <a:off x="139572" y="1999797"/>
            <a:ext cx="3721228" cy="2711451"/>
          </a:xfrm>
          <a:prstGeom prst="rect">
            <a:avLst/>
          </a:prstGeom>
        </p:spPr>
        <p:txBody>
          <a:bodyPr spcFirstLastPara="1" wrap="square" lIns="0" tIns="0" rIns="0" bIns="0" anchor="t" anchorCtr="0">
            <a:noAutofit/>
          </a:bodyPr>
          <a:lstStyle/>
          <a:p>
            <a:pPr lvl="0"/>
            <a:r>
              <a:rPr lang="en-GB" sz="1400"/>
              <a:t>Emotional resilience for children, is about bouncing back from challenges they may experience in life: from problem solving in their play and using different tools, to moving home, starting school, bereavement, or family break up. The building of resilience helps children deal with the here and now, but also develop skills and habits that will help them deal with challenges throughout their life.</a:t>
            </a:r>
            <a:endParaRPr sz="1400"/>
          </a:p>
        </p:txBody>
      </p:sp>
      <p:sp>
        <p:nvSpPr>
          <p:cNvPr id="809" name="Google Shape;809;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5" name="Picture 4">
            <a:extLst>
              <a:ext uri="{FF2B5EF4-FFF2-40B4-BE49-F238E27FC236}">
                <a16:creationId xmlns:a16="http://schemas.microsoft.com/office/drawing/2014/main" id="{9BD69552-F16D-4382-AD25-B587172C1635}"/>
              </a:ext>
            </a:extLst>
          </p:cNvPr>
          <p:cNvPicPr>
            <a:picLocks noChangeAspect="1"/>
          </p:cNvPicPr>
          <p:nvPr/>
        </p:nvPicPr>
        <p:blipFill rotWithShape="1">
          <a:blip r:embed="rId3"/>
          <a:srcRect l="19257" t="21305" b="19154"/>
          <a:stretch/>
        </p:blipFill>
        <p:spPr>
          <a:xfrm>
            <a:off x="5283201" y="127279"/>
            <a:ext cx="2737393" cy="2691473"/>
          </a:xfrm>
          <a:prstGeom prst="rect">
            <a:avLst/>
          </a:prstGeom>
        </p:spPr>
      </p:pic>
      <p:pic>
        <p:nvPicPr>
          <p:cNvPr id="4" name="Picture 3">
            <a:extLst>
              <a:ext uri="{FF2B5EF4-FFF2-40B4-BE49-F238E27FC236}">
                <a16:creationId xmlns:a16="http://schemas.microsoft.com/office/drawing/2014/main" id="{C2C3B6EB-0D2F-4CD1-86C2-1EDCDA544F55}"/>
              </a:ext>
            </a:extLst>
          </p:cNvPr>
          <p:cNvPicPr>
            <a:picLocks noChangeAspect="1"/>
          </p:cNvPicPr>
          <p:nvPr/>
        </p:nvPicPr>
        <p:blipFill>
          <a:blip r:embed="rId4"/>
          <a:stretch>
            <a:fillRect/>
          </a:stretch>
        </p:blipFill>
        <p:spPr>
          <a:xfrm rot="5400000">
            <a:off x="3670578" y="2498314"/>
            <a:ext cx="3028411" cy="22619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20"/>
          <p:cNvSpPr txBox="1">
            <a:spLocks noGrp="1"/>
          </p:cNvSpPr>
          <p:nvPr>
            <p:ph type="title"/>
          </p:nvPr>
        </p:nvSpPr>
        <p:spPr>
          <a:xfrm>
            <a:off x="379057"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Personal , Social and Emotional Development </a:t>
            </a:r>
            <a:endParaRPr/>
          </a:p>
        </p:txBody>
      </p:sp>
      <p:sp>
        <p:nvSpPr>
          <p:cNvPr id="808" name="Google Shape;808;p20"/>
          <p:cNvSpPr txBox="1">
            <a:spLocks noGrp="1"/>
          </p:cNvSpPr>
          <p:nvPr>
            <p:ph type="body" idx="1"/>
          </p:nvPr>
        </p:nvSpPr>
        <p:spPr>
          <a:xfrm>
            <a:off x="254000" y="1352549"/>
            <a:ext cx="3091543" cy="2711451"/>
          </a:xfrm>
          <a:prstGeom prst="rect">
            <a:avLst/>
          </a:prstGeom>
        </p:spPr>
        <p:txBody>
          <a:bodyPr spcFirstLastPara="1" wrap="square" lIns="0" tIns="0" rIns="0" bIns="0" anchor="t" anchorCtr="0">
            <a:noAutofit/>
          </a:bodyPr>
          <a:lstStyle/>
          <a:p>
            <a:pPr lvl="0"/>
            <a:r>
              <a:rPr lang="en-GB" sz="1400"/>
              <a:t>Children’s personal, social and emotional development (PSED) is crucial for children to lead healthy and happy lives, and is fundamental to their cognitive development. Underpinning their personal development are the important attachments that shape their social world. Through supported interaction with other children, they learn how to make good friendships, co-operate and resolve conflicts peaceably. These attributes will provide a secure platform from which children can achieve at school and in later life.</a:t>
            </a:r>
            <a:endParaRPr sz="1400"/>
          </a:p>
        </p:txBody>
      </p:sp>
      <p:sp>
        <p:nvSpPr>
          <p:cNvPr id="809" name="Google Shape;809;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25</a:t>
            </a:fld>
            <a:endParaRPr/>
          </a:p>
        </p:txBody>
      </p:sp>
      <p:pic>
        <p:nvPicPr>
          <p:cNvPr id="7" name="Content Placeholder 4">
            <a:extLst>
              <a:ext uri="{FF2B5EF4-FFF2-40B4-BE49-F238E27FC236}">
                <a16:creationId xmlns:a16="http://schemas.microsoft.com/office/drawing/2014/main" id="{FC13EA40-540D-4B62-8FCC-8182FEAFB231}"/>
              </a:ext>
            </a:extLst>
          </p:cNvPr>
          <p:cNvPicPr>
            <a:picLocks noChangeAspect="1"/>
          </p:cNvPicPr>
          <p:nvPr/>
        </p:nvPicPr>
        <p:blipFill rotWithShape="1">
          <a:blip r:embed="rId3">
            <a:extLst>
              <a:ext uri="{28A0092B-C50C-407E-A947-70E740481C1C}">
                <a14:useLocalDpi xmlns:a14="http://schemas.microsoft.com/office/drawing/2010/main" val="0"/>
              </a:ext>
            </a:extLst>
          </a:blip>
          <a:srcRect l="5747" t="12007" r="10115"/>
          <a:stretch/>
        </p:blipFill>
        <p:spPr>
          <a:xfrm>
            <a:off x="3664557" y="622158"/>
            <a:ext cx="2999443" cy="2352671"/>
          </a:xfrm>
          <a:prstGeom prst="rect">
            <a:avLst/>
          </a:prstGeom>
          <a:noFill/>
          <a:ln>
            <a:noFill/>
          </a:ln>
        </p:spPr>
      </p:pic>
      <p:pic>
        <p:nvPicPr>
          <p:cNvPr id="8" name="Content Placeholder 4">
            <a:extLst>
              <a:ext uri="{FF2B5EF4-FFF2-40B4-BE49-F238E27FC236}">
                <a16:creationId xmlns:a16="http://schemas.microsoft.com/office/drawing/2014/main" id="{FB23FB14-8BBF-47CB-8463-254564204C87}"/>
              </a:ext>
            </a:extLst>
          </p:cNvPr>
          <p:cNvPicPr>
            <a:picLocks noChangeAspect="1"/>
          </p:cNvPicPr>
          <p:nvPr/>
        </p:nvPicPr>
        <p:blipFill rotWithShape="1">
          <a:blip r:embed="rId4">
            <a:extLst>
              <a:ext uri="{28A0092B-C50C-407E-A947-70E740481C1C}">
                <a14:useLocalDpi xmlns:a14="http://schemas.microsoft.com/office/drawing/2010/main" val="0"/>
              </a:ext>
            </a:extLst>
          </a:blip>
          <a:srcRect l="14346" r="17411"/>
          <a:stretch/>
        </p:blipFill>
        <p:spPr>
          <a:xfrm>
            <a:off x="6127237" y="2764971"/>
            <a:ext cx="2066078" cy="2270657"/>
          </a:xfrm>
          <a:prstGeom prst="rect">
            <a:avLst/>
          </a:prstGeom>
          <a:noFill/>
          <a:ln>
            <a:noFill/>
          </a:ln>
        </p:spPr>
      </p:pic>
    </p:spTree>
    <p:extLst>
      <p:ext uri="{BB962C8B-B14F-4D97-AF65-F5344CB8AC3E}">
        <p14:creationId xmlns:p14="http://schemas.microsoft.com/office/powerpoint/2010/main" val="2466393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20"/>
          <p:cNvSpPr txBox="1">
            <a:spLocks noGrp="1"/>
          </p:cNvSpPr>
          <p:nvPr>
            <p:ph type="title"/>
          </p:nvPr>
        </p:nvSpPr>
        <p:spPr>
          <a:xfrm>
            <a:off x="379057"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Enabling environments </a:t>
            </a:r>
            <a:endParaRPr/>
          </a:p>
        </p:txBody>
      </p:sp>
      <p:sp>
        <p:nvSpPr>
          <p:cNvPr id="808" name="Google Shape;808;p20"/>
          <p:cNvSpPr txBox="1">
            <a:spLocks noGrp="1"/>
          </p:cNvSpPr>
          <p:nvPr>
            <p:ph type="body" idx="1"/>
          </p:nvPr>
        </p:nvSpPr>
        <p:spPr>
          <a:xfrm>
            <a:off x="254000" y="1352549"/>
            <a:ext cx="3091543" cy="2711451"/>
          </a:xfrm>
          <a:prstGeom prst="rect">
            <a:avLst/>
          </a:prstGeom>
        </p:spPr>
        <p:txBody>
          <a:bodyPr spcFirstLastPara="1" wrap="square" lIns="0" tIns="0" rIns="0" bIns="0" anchor="t" anchorCtr="0">
            <a:noAutofit/>
          </a:bodyPr>
          <a:lstStyle/>
          <a:p>
            <a:pPr lvl="0"/>
            <a:r>
              <a:rPr lang="en-GB" sz="2000"/>
              <a:t>Children learn and develop well in enabling environments with teaching and support from adults, who respond to their individual interests and needs and help them build their learning over time.</a:t>
            </a:r>
            <a:endParaRPr sz="2000"/>
          </a:p>
        </p:txBody>
      </p:sp>
      <p:sp>
        <p:nvSpPr>
          <p:cNvPr id="809" name="Google Shape;809;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26</a:t>
            </a:fld>
            <a:endParaRPr/>
          </a:p>
        </p:txBody>
      </p:sp>
      <p:pic>
        <p:nvPicPr>
          <p:cNvPr id="3" name="Picture 2">
            <a:extLst>
              <a:ext uri="{FF2B5EF4-FFF2-40B4-BE49-F238E27FC236}">
                <a16:creationId xmlns:a16="http://schemas.microsoft.com/office/drawing/2014/main" id="{FBB5077B-A435-4379-BFCA-0CA7DCA4DCEF}"/>
              </a:ext>
            </a:extLst>
          </p:cNvPr>
          <p:cNvPicPr>
            <a:picLocks noChangeAspect="1"/>
          </p:cNvPicPr>
          <p:nvPr/>
        </p:nvPicPr>
        <p:blipFill>
          <a:blip r:embed="rId3"/>
          <a:stretch>
            <a:fillRect/>
          </a:stretch>
        </p:blipFill>
        <p:spPr>
          <a:xfrm>
            <a:off x="3810000" y="1176564"/>
            <a:ext cx="4205514" cy="3154136"/>
          </a:xfrm>
          <a:prstGeom prst="rect">
            <a:avLst/>
          </a:prstGeom>
        </p:spPr>
      </p:pic>
    </p:spTree>
    <p:extLst>
      <p:ext uri="{BB962C8B-B14F-4D97-AF65-F5344CB8AC3E}">
        <p14:creationId xmlns:p14="http://schemas.microsoft.com/office/powerpoint/2010/main" val="4000373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2"/>
        <p:cNvGrpSpPr/>
        <p:nvPr/>
      </p:nvGrpSpPr>
      <p:grpSpPr>
        <a:xfrm>
          <a:off x="0" y="0"/>
          <a:ext cx="0" cy="0"/>
          <a:chOff x="0" y="0"/>
          <a:chExt cx="0" cy="0"/>
        </a:xfrm>
      </p:grpSpPr>
      <p:sp>
        <p:nvSpPr>
          <p:cNvPr id="925" name="Google Shape;925;p2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926" name="Google Shape;926;p29"/>
          <p:cNvSpPr/>
          <p:nvPr/>
        </p:nvSpPr>
        <p:spPr>
          <a:xfrm>
            <a:off x="403271" y="347236"/>
            <a:ext cx="351516" cy="354707"/>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6B3FB634-FA6B-4C6A-8BCF-CCAC10C1B6D0}"/>
              </a:ext>
            </a:extLst>
          </p:cNvPr>
          <p:cNvPicPr>
            <a:picLocks noChangeAspect="1"/>
          </p:cNvPicPr>
          <p:nvPr/>
        </p:nvPicPr>
        <p:blipFill>
          <a:blip r:embed="rId3"/>
          <a:stretch>
            <a:fillRect/>
          </a:stretch>
        </p:blipFill>
        <p:spPr>
          <a:xfrm>
            <a:off x="5013242" y="1956391"/>
            <a:ext cx="3906970" cy="2930227"/>
          </a:xfrm>
          <a:prstGeom prst="rect">
            <a:avLst/>
          </a:prstGeom>
        </p:spPr>
      </p:pic>
      <p:pic>
        <p:nvPicPr>
          <p:cNvPr id="5" name="Picture 4">
            <a:extLst>
              <a:ext uri="{FF2B5EF4-FFF2-40B4-BE49-F238E27FC236}">
                <a16:creationId xmlns:a16="http://schemas.microsoft.com/office/drawing/2014/main" id="{4878B631-5938-40C0-AC11-9422580F980D}"/>
              </a:ext>
            </a:extLst>
          </p:cNvPr>
          <p:cNvPicPr>
            <a:picLocks noChangeAspect="1"/>
          </p:cNvPicPr>
          <p:nvPr/>
        </p:nvPicPr>
        <p:blipFill>
          <a:blip r:embed="rId4"/>
          <a:stretch>
            <a:fillRect/>
          </a:stretch>
        </p:blipFill>
        <p:spPr>
          <a:xfrm>
            <a:off x="1041989" y="151921"/>
            <a:ext cx="3747977" cy="2810983"/>
          </a:xfrm>
          <a:prstGeom prst="rect">
            <a:avLst/>
          </a:prstGeom>
        </p:spPr>
      </p:pic>
      <p:sp>
        <p:nvSpPr>
          <p:cNvPr id="2" name="TextBox 1">
            <a:extLst>
              <a:ext uri="{FF2B5EF4-FFF2-40B4-BE49-F238E27FC236}">
                <a16:creationId xmlns:a16="http://schemas.microsoft.com/office/drawing/2014/main" id="{04CF3E7D-F63A-48E0-A9B5-B7908B925031}"/>
              </a:ext>
            </a:extLst>
          </p:cNvPr>
          <p:cNvSpPr txBox="1"/>
          <p:nvPr/>
        </p:nvSpPr>
        <p:spPr>
          <a:xfrm>
            <a:off x="4868099" y="578020"/>
            <a:ext cx="3374572" cy="400110"/>
          </a:xfrm>
          <a:prstGeom prst="rect">
            <a:avLst/>
          </a:prstGeom>
          <a:noFill/>
        </p:spPr>
        <p:txBody>
          <a:bodyPr wrap="square" rtlCol="0">
            <a:spAutoFit/>
          </a:bodyPr>
          <a:lstStyle/>
          <a:p>
            <a:r>
              <a:rPr lang="en-GB" sz="2000">
                <a:solidFill>
                  <a:srgbClr val="FF0000"/>
                </a:solidFill>
                <a:latin typeface="Aharoni" panose="02010803020104030203" pitchFamily="2" charset="-79"/>
                <a:cs typeface="Aharoni" panose="02010803020104030203" pitchFamily="2" charset="-79"/>
              </a:rPr>
              <a:t>Role Play</a:t>
            </a:r>
          </a:p>
        </p:txBody>
      </p:sp>
      <p:sp>
        <p:nvSpPr>
          <p:cNvPr id="8" name="Google Shape;807;p20">
            <a:extLst>
              <a:ext uri="{FF2B5EF4-FFF2-40B4-BE49-F238E27FC236}">
                <a16:creationId xmlns:a16="http://schemas.microsoft.com/office/drawing/2014/main" id="{BA0C0A48-A94F-4614-9D20-D7B6FCA7F4D6}"/>
              </a:ext>
            </a:extLst>
          </p:cNvPr>
          <p:cNvSpPr txBox="1">
            <a:spLocks/>
          </p:cNvSpPr>
          <p:nvPr/>
        </p:nvSpPr>
        <p:spPr>
          <a:xfrm>
            <a:off x="1772428" y="3490256"/>
            <a:ext cx="2683457" cy="4605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sz="2000">
              <a:solidFill>
                <a:srgbClr val="FF0000"/>
              </a:solidFill>
              <a:latin typeface="Aharoni" panose="02010803020104030203" pitchFamily="2" charset="-79"/>
              <a:cs typeface="Aharoni" panose="02010803020104030203" pitchFamily="2" charset="-79"/>
            </a:endParaRPr>
          </a:p>
        </p:txBody>
      </p:sp>
      <p:sp>
        <p:nvSpPr>
          <p:cNvPr id="4" name="Rectangle 3">
            <a:extLst>
              <a:ext uri="{FF2B5EF4-FFF2-40B4-BE49-F238E27FC236}">
                <a16:creationId xmlns:a16="http://schemas.microsoft.com/office/drawing/2014/main" id="{BB1E2F95-70B8-4E29-8E23-5CE6246A22D0}"/>
              </a:ext>
            </a:extLst>
          </p:cNvPr>
          <p:cNvSpPr/>
          <p:nvPr/>
        </p:nvSpPr>
        <p:spPr>
          <a:xfrm>
            <a:off x="2219681" y="3617897"/>
            <a:ext cx="2570285" cy="707886"/>
          </a:xfrm>
          <a:prstGeom prst="rect">
            <a:avLst/>
          </a:prstGeom>
        </p:spPr>
        <p:txBody>
          <a:bodyPr wrap="square" lIns="91440" tIns="45720" rIns="91440" bIns="45720" anchor="t">
            <a:spAutoFit/>
          </a:bodyPr>
          <a:lstStyle/>
          <a:p>
            <a:pPr algn="ctr"/>
            <a:r>
              <a:rPr lang="en-GB" sz="2000" dirty="0">
                <a:solidFill>
                  <a:srgbClr val="FF0000"/>
                </a:solidFill>
                <a:latin typeface="Aharoni"/>
                <a:cs typeface="Aharoni"/>
              </a:rPr>
              <a:t>Writing words with grapheme pebbles </a:t>
            </a:r>
            <a:endParaRPr lang="en-GB" sz="2000">
              <a:solidFill>
                <a:srgbClr val="FF0000"/>
              </a:solidFill>
              <a:latin typeface="Aharoni" panose="02010803020104030203" pitchFamily="2" charset="-79"/>
              <a:cs typeface="Aharoni" panose="02010803020104030203" pitchFamily="2" charset="-79"/>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38"/>
        <p:cNvGrpSpPr/>
        <p:nvPr/>
      </p:nvGrpSpPr>
      <p:grpSpPr>
        <a:xfrm>
          <a:off x="0" y="0"/>
          <a:ext cx="0" cy="0"/>
          <a:chOff x="0" y="0"/>
          <a:chExt cx="0" cy="0"/>
        </a:xfrm>
      </p:grpSpPr>
      <p:sp>
        <p:nvSpPr>
          <p:cNvPr id="1039" name="Google Shape;1039;p3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28</a:t>
            </a:fld>
            <a:endParaRPr/>
          </a:p>
        </p:txBody>
      </p:sp>
      <p:sp>
        <p:nvSpPr>
          <p:cNvPr id="1042" name="Google Shape;1042;p37"/>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88CF0B65-4077-4490-96D3-838E10F72902}"/>
              </a:ext>
            </a:extLst>
          </p:cNvPr>
          <p:cNvPicPr>
            <a:picLocks noChangeAspect="1"/>
          </p:cNvPicPr>
          <p:nvPr/>
        </p:nvPicPr>
        <p:blipFill>
          <a:blip r:embed="rId3"/>
          <a:stretch>
            <a:fillRect/>
          </a:stretch>
        </p:blipFill>
        <p:spPr>
          <a:xfrm rot="5400000">
            <a:off x="5288645" y="1419471"/>
            <a:ext cx="3971403" cy="2966295"/>
          </a:xfrm>
          <a:prstGeom prst="rect">
            <a:avLst/>
          </a:prstGeom>
        </p:spPr>
      </p:pic>
      <p:pic>
        <p:nvPicPr>
          <p:cNvPr id="3" name="Picture 2">
            <a:extLst>
              <a:ext uri="{FF2B5EF4-FFF2-40B4-BE49-F238E27FC236}">
                <a16:creationId xmlns:a16="http://schemas.microsoft.com/office/drawing/2014/main" id="{12D1A6D9-53F8-4A6D-BF90-7B22816FB109}"/>
              </a:ext>
            </a:extLst>
          </p:cNvPr>
          <p:cNvPicPr>
            <a:picLocks noChangeAspect="1"/>
          </p:cNvPicPr>
          <p:nvPr/>
        </p:nvPicPr>
        <p:blipFill>
          <a:blip r:embed="rId4"/>
          <a:stretch>
            <a:fillRect/>
          </a:stretch>
        </p:blipFill>
        <p:spPr>
          <a:xfrm>
            <a:off x="1169580" y="205250"/>
            <a:ext cx="4119171" cy="3076665"/>
          </a:xfrm>
          <a:prstGeom prst="rect">
            <a:avLst/>
          </a:prstGeom>
        </p:spPr>
      </p:pic>
      <p:sp>
        <p:nvSpPr>
          <p:cNvPr id="7" name="TextBox 6">
            <a:extLst>
              <a:ext uri="{FF2B5EF4-FFF2-40B4-BE49-F238E27FC236}">
                <a16:creationId xmlns:a16="http://schemas.microsoft.com/office/drawing/2014/main" id="{1849C788-7D8F-4D93-ABCA-882B31D4A32A}"/>
              </a:ext>
            </a:extLst>
          </p:cNvPr>
          <p:cNvSpPr txBox="1"/>
          <p:nvPr/>
        </p:nvSpPr>
        <p:spPr>
          <a:xfrm>
            <a:off x="2995757" y="3598798"/>
            <a:ext cx="3374572" cy="400110"/>
          </a:xfrm>
          <a:prstGeom prst="rect">
            <a:avLst/>
          </a:prstGeom>
          <a:noFill/>
        </p:spPr>
        <p:txBody>
          <a:bodyPr wrap="square" rtlCol="0">
            <a:spAutoFit/>
          </a:bodyPr>
          <a:lstStyle/>
          <a:p>
            <a:r>
              <a:rPr lang="en-GB" sz="2000">
                <a:solidFill>
                  <a:srgbClr val="7030A0"/>
                </a:solidFill>
                <a:latin typeface="Aharoni" panose="02010803020104030203" pitchFamily="2" charset="-79"/>
                <a:cs typeface="Aharoni" panose="02010803020104030203" pitchFamily="2" charset="-79"/>
              </a:rPr>
              <a:t>Exploring capacity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2"/>
        <p:cNvGrpSpPr/>
        <p:nvPr/>
      </p:nvGrpSpPr>
      <p:grpSpPr>
        <a:xfrm>
          <a:off x="0" y="0"/>
          <a:ext cx="0" cy="0"/>
          <a:chOff x="0" y="0"/>
          <a:chExt cx="0" cy="0"/>
        </a:xfrm>
      </p:grpSpPr>
      <p:sp>
        <p:nvSpPr>
          <p:cNvPr id="925" name="Google Shape;925;p2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926" name="Google Shape;926;p29"/>
          <p:cNvSpPr/>
          <p:nvPr/>
        </p:nvSpPr>
        <p:spPr>
          <a:xfrm>
            <a:off x="403271" y="347236"/>
            <a:ext cx="351516" cy="354707"/>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E5D7DCBD-E624-496E-B352-BED875324864}"/>
              </a:ext>
            </a:extLst>
          </p:cNvPr>
          <p:cNvPicPr>
            <a:picLocks noChangeAspect="1"/>
          </p:cNvPicPr>
          <p:nvPr/>
        </p:nvPicPr>
        <p:blipFill>
          <a:blip r:embed="rId3"/>
          <a:stretch>
            <a:fillRect/>
          </a:stretch>
        </p:blipFill>
        <p:spPr>
          <a:xfrm>
            <a:off x="1056168" y="127279"/>
            <a:ext cx="4300862" cy="3212372"/>
          </a:xfrm>
          <a:prstGeom prst="rect">
            <a:avLst/>
          </a:prstGeom>
        </p:spPr>
      </p:pic>
      <p:pic>
        <p:nvPicPr>
          <p:cNvPr id="6" name="Picture 5">
            <a:extLst>
              <a:ext uri="{FF2B5EF4-FFF2-40B4-BE49-F238E27FC236}">
                <a16:creationId xmlns:a16="http://schemas.microsoft.com/office/drawing/2014/main" id="{8114EA1A-8A42-4EBA-A556-F5B7476CC223}"/>
              </a:ext>
            </a:extLst>
          </p:cNvPr>
          <p:cNvPicPr>
            <a:picLocks noChangeAspect="1"/>
          </p:cNvPicPr>
          <p:nvPr/>
        </p:nvPicPr>
        <p:blipFill>
          <a:blip r:embed="rId4"/>
          <a:stretch>
            <a:fillRect/>
          </a:stretch>
        </p:blipFill>
        <p:spPr>
          <a:xfrm>
            <a:off x="4598718" y="1642512"/>
            <a:ext cx="4393011" cy="3281199"/>
          </a:xfrm>
          <a:prstGeom prst="rect">
            <a:avLst/>
          </a:prstGeom>
        </p:spPr>
      </p:pic>
      <p:sp>
        <p:nvSpPr>
          <p:cNvPr id="7" name="TextBox 6">
            <a:extLst>
              <a:ext uri="{FF2B5EF4-FFF2-40B4-BE49-F238E27FC236}">
                <a16:creationId xmlns:a16="http://schemas.microsoft.com/office/drawing/2014/main" id="{FCAC5FCA-F44A-49F3-B25B-9BD51D9B6289}"/>
              </a:ext>
            </a:extLst>
          </p:cNvPr>
          <p:cNvSpPr txBox="1"/>
          <p:nvPr/>
        </p:nvSpPr>
        <p:spPr>
          <a:xfrm>
            <a:off x="5487093" y="513414"/>
            <a:ext cx="3374572" cy="1015663"/>
          </a:xfrm>
          <a:prstGeom prst="rect">
            <a:avLst/>
          </a:prstGeom>
          <a:noFill/>
        </p:spPr>
        <p:txBody>
          <a:bodyPr wrap="square" rtlCol="0">
            <a:spAutoFit/>
          </a:bodyPr>
          <a:lstStyle/>
          <a:p>
            <a:pPr algn="ctr"/>
            <a:r>
              <a:rPr lang="en-GB" sz="2000">
                <a:solidFill>
                  <a:srgbClr val="FF0000"/>
                </a:solidFill>
                <a:latin typeface="Aharoni" panose="02010803020104030203" pitchFamily="2" charset="-79"/>
                <a:cs typeface="Aharoni" panose="02010803020104030203" pitchFamily="2" charset="-79"/>
              </a:rPr>
              <a:t>Spelling words CVC, CVCC and CCVC words with magnetic letters</a:t>
            </a:r>
          </a:p>
        </p:txBody>
      </p:sp>
      <p:sp>
        <p:nvSpPr>
          <p:cNvPr id="8" name="TextBox 7">
            <a:extLst>
              <a:ext uri="{FF2B5EF4-FFF2-40B4-BE49-F238E27FC236}">
                <a16:creationId xmlns:a16="http://schemas.microsoft.com/office/drawing/2014/main" id="{FBD44903-2426-41F1-B083-C1A20F1FCACC}"/>
              </a:ext>
            </a:extLst>
          </p:cNvPr>
          <p:cNvSpPr txBox="1"/>
          <p:nvPr/>
        </p:nvSpPr>
        <p:spPr>
          <a:xfrm>
            <a:off x="1519313" y="3603923"/>
            <a:ext cx="3374572" cy="400110"/>
          </a:xfrm>
          <a:prstGeom prst="rect">
            <a:avLst/>
          </a:prstGeom>
          <a:noFill/>
        </p:spPr>
        <p:txBody>
          <a:bodyPr wrap="square" rtlCol="0">
            <a:spAutoFit/>
          </a:bodyPr>
          <a:lstStyle/>
          <a:p>
            <a:r>
              <a:rPr lang="en-GB" sz="2000">
                <a:solidFill>
                  <a:srgbClr val="FF0000"/>
                </a:solidFill>
                <a:latin typeface="Aharoni" panose="02010803020104030203" pitchFamily="2" charset="-79"/>
                <a:cs typeface="Aharoni" panose="02010803020104030203" pitchFamily="2" charset="-79"/>
              </a:rPr>
              <a:t>Being imaginative</a:t>
            </a:r>
          </a:p>
        </p:txBody>
      </p:sp>
    </p:spTree>
    <p:extLst>
      <p:ext uri="{BB962C8B-B14F-4D97-AF65-F5344CB8AC3E}">
        <p14:creationId xmlns:p14="http://schemas.microsoft.com/office/powerpoint/2010/main" val="3170118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Let’s hear from some of our wonderful older children…</a:t>
            </a:r>
          </a:p>
        </p:txBody>
      </p:sp>
      <p:sp>
        <p:nvSpPr>
          <p:cNvPr id="3" name="Text Placeholder 2">
            <a:extLst>
              <a:ext uri="{FF2B5EF4-FFF2-40B4-BE49-F238E27FC236}">
                <a16:creationId xmlns:a16="http://schemas.microsoft.com/office/drawing/2014/main" id="{0DFA8FF5-9474-7748-0DBC-55B7173C8CC3}"/>
              </a:ext>
            </a:extLst>
          </p:cNvPr>
          <p:cNvSpPr>
            <a:spLocks noGrp="1"/>
          </p:cNvSpPr>
          <p:nvPr>
            <p:ph type="body" idx="1"/>
          </p:nvPr>
        </p:nvSpPr>
        <p:spPr/>
        <p:txBody>
          <a:bodyPr/>
          <a:lstStyle/>
          <a:p>
            <a:pPr marL="88900" indent="0">
              <a:buNone/>
            </a:pPr>
            <a:r>
              <a:rPr lang="en-US" b="1"/>
              <a:t>Darcey</a:t>
            </a:r>
          </a:p>
          <a:p>
            <a:r>
              <a:rPr lang="en-US"/>
              <a:t>Year 5 buddy</a:t>
            </a:r>
          </a:p>
          <a:p>
            <a:r>
              <a:rPr lang="en-US"/>
              <a:t>Pastoral member of our Junior Leadership Team</a:t>
            </a:r>
          </a:p>
        </p:txBody>
      </p:sp>
      <p:sp>
        <p:nvSpPr>
          <p:cNvPr id="4" name="Text Placeholder 3">
            <a:extLst>
              <a:ext uri="{FF2B5EF4-FFF2-40B4-BE49-F238E27FC236}">
                <a16:creationId xmlns:a16="http://schemas.microsoft.com/office/drawing/2014/main" id="{19DC5E4D-D2B8-15BB-5C6F-F4FFB751929B}"/>
              </a:ext>
            </a:extLst>
          </p:cNvPr>
          <p:cNvSpPr>
            <a:spLocks noGrp="1"/>
          </p:cNvSpPr>
          <p:nvPr>
            <p:ph type="body" idx="2"/>
          </p:nvPr>
        </p:nvSpPr>
        <p:spPr/>
        <p:txBody>
          <a:bodyPr/>
          <a:lstStyle/>
          <a:p>
            <a:pPr marL="88900" indent="0">
              <a:buNone/>
            </a:pPr>
            <a:r>
              <a:rPr lang="en-US" b="1"/>
              <a:t>Emma</a:t>
            </a:r>
          </a:p>
          <a:p>
            <a:r>
              <a:rPr lang="en-US"/>
              <a:t>Christian Leader</a:t>
            </a:r>
          </a:p>
          <a:p>
            <a:r>
              <a:rPr lang="en-US"/>
              <a:t>Pastoral member of our Junior Leadership Team</a:t>
            </a:r>
          </a:p>
          <a:p>
            <a:endParaRPr lang="en-US"/>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3189417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38"/>
        <p:cNvGrpSpPr/>
        <p:nvPr/>
      </p:nvGrpSpPr>
      <p:grpSpPr>
        <a:xfrm>
          <a:off x="0" y="0"/>
          <a:ext cx="0" cy="0"/>
          <a:chOff x="0" y="0"/>
          <a:chExt cx="0" cy="0"/>
        </a:xfrm>
      </p:grpSpPr>
      <p:sp>
        <p:nvSpPr>
          <p:cNvPr id="1039" name="Google Shape;1039;p3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30</a:t>
            </a:fld>
            <a:endParaRPr/>
          </a:p>
        </p:txBody>
      </p:sp>
      <p:sp>
        <p:nvSpPr>
          <p:cNvPr id="1042" name="Google Shape;1042;p37"/>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2DEDFB5B-C2A1-4C2D-8F47-6AFADA30CFA8}"/>
              </a:ext>
            </a:extLst>
          </p:cNvPr>
          <p:cNvPicPr>
            <a:picLocks noChangeAspect="1"/>
          </p:cNvPicPr>
          <p:nvPr/>
        </p:nvPicPr>
        <p:blipFill>
          <a:blip r:embed="rId3"/>
          <a:stretch>
            <a:fillRect/>
          </a:stretch>
        </p:blipFill>
        <p:spPr>
          <a:xfrm rot="5400000">
            <a:off x="5138905" y="631011"/>
            <a:ext cx="4029855" cy="3022392"/>
          </a:xfrm>
          <a:prstGeom prst="rect">
            <a:avLst/>
          </a:prstGeom>
        </p:spPr>
      </p:pic>
      <p:pic>
        <p:nvPicPr>
          <p:cNvPr id="8" name="Picture 7">
            <a:extLst>
              <a:ext uri="{FF2B5EF4-FFF2-40B4-BE49-F238E27FC236}">
                <a16:creationId xmlns:a16="http://schemas.microsoft.com/office/drawing/2014/main" id="{C40F7320-B706-4F34-A98A-63AF431F6015}"/>
              </a:ext>
            </a:extLst>
          </p:cNvPr>
          <p:cNvPicPr>
            <a:picLocks noChangeAspect="1"/>
          </p:cNvPicPr>
          <p:nvPr/>
        </p:nvPicPr>
        <p:blipFill>
          <a:blip r:embed="rId4"/>
          <a:stretch>
            <a:fillRect/>
          </a:stretch>
        </p:blipFill>
        <p:spPr>
          <a:xfrm>
            <a:off x="1358520" y="1959872"/>
            <a:ext cx="3762829" cy="2822122"/>
          </a:xfrm>
          <a:prstGeom prst="rect">
            <a:avLst/>
          </a:prstGeom>
        </p:spPr>
      </p:pic>
      <p:sp>
        <p:nvSpPr>
          <p:cNvPr id="6" name="TextBox 5">
            <a:extLst>
              <a:ext uri="{FF2B5EF4-FFF2-40B4-BE49-F238E27FC236}">
                <a16:creationId xmlns:a16="http://schemas.microsoft.com/office/drawing/2014/main" id="{37FB489F-C58F-4B8A-B86C-E41B5AA27F9E}"/>
              </a:ext>
            </a:extLst>
          </p:cNvPr>
          <p:cNvSpPr txBox="1"/>
          <p:nvPr/>
        </p:nvSpPr>
        <p:spPr>
          <a:xfrm>
            <a:off x="5769428" y="4381884"/>
            <a:ext cx="3374572" cy="400110"/>
          </a:xfrm>
          <a:prstGeom prst="rect">
            <a:avLst/>
          </a:prstGeom>
          <a:noFill/>
        </p:spPr>
        <p:txBody>
          <a:bodyPr wrap="square" rtlCol="0">
            <a:spAutoFit/>
          </a:bodyPr>
          <a:lstStyle/>
          <a:p>
            <a:r>
              <a:rPr lang="en-GB" sz="2000">
                <a:solidFill>
                  <a:srgbClr val="7030A0"/>
                </a:solidFill>
                <a:latin typeface="Aharoni" panose="02010803020104030203" pitchFamily="2" charset="-79"/>
                <a:cs typeface="Aharoni" panose="02010803020104030203" pitchFamily="2" charset="-79"/>
              </a:rPr>
              <a:t>Reading tricky words</a:t>
            </a:r>
          </a:p>
        </p:txBody>
      </p:sp>
      <p:sp>
        <p:nvSpPr>
          <p:cNvPr id="7" name="TextBox 6">
            <a:extLst>
              <a:ext uri="{FF2B5EF4-FFF2-40B4-BE49-F238E27FC236}">
                <a16:creationId xmlns:a16="http://schemas.microsoft.com/office/drawing/2014/main" id="{29F0B9ED-6F8D-4294-B9A5-FE7DD6A11F5F}"/>
              </a:ext>
            </a:extLst>
          </p:cNvPr>
          <p:cNvSpPr txBox="1"/>
          <p:nvPr/>
        </p:nvSpPr>
        <p:spPr>
          <a:xfrm>
            <a:off x="1631413" y="1332763"/>
            <a:ext cx="3374572" cy="400110"/>
          </a:xfrm>
          <a:prstGeom prst="rect">
            <a:avLst/>
          </a:prstGeom>
          <a:noFill/>
        </p:spPr>
        <p:txBody>
          <a:bodyPr wrap="square" rtlCol="0">
            <a:spAutoFit/>
          </a:bodyPr>
          <a:lstStyle/>
          <a:p>
            <a:r>
              <a:rPr lang="en-GB" sz="2000">
                <a:solidFill>
                  <a:srgbClr val="7030A0"/>
                </a:solidFill>
                <a:latin typeface="Aharoni" panose="02010803020104030203" pitchFamily="2" charset="-79"/>
                <a:cs typeface="Aharoni" panose="02010803020104030203" pitchFamily="2" charset="-79"/>
              </a:rPr>
              <a:t>Exploring artistic effects</a:t>
            </a:r>
          </a:p>
        </p:txBody>
      </p:sp>
    </p:spTree>
    <p:extLst>
      <p:ext uri="{BB962C8B-B14F-4D97-AF65-F5344CB8AC3E}">
        <p14:creationId xmlns:p14="http://schemas.microsoft.com/office/powerpoint/2010/main" val="1210786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C9F0-3B7A-98E7-D20B-4D4FC5017AE5}"/>
              </a:ext>
            </a:extLst>
          </p:cNvPr>
          <p:cNvSpPr>
            <a:spLocks noGrp="1"/>
          </p:cNvSpPr>
          <p:nvPr>
            <p:ph type="title"/>
          </p:nvPr>
        </p:nvSpPr>
        <p:spPr/>
        <p:txBody>
          <a:bodyPr/>
          <a:lstStyle/>
          <a:p>
            <a:r>
              <a:rPr lang="en-US"/>
              <a:t>Further opportunities...</a:t>
            </a:r>
          </a:p>
        </p:txBody>
      </p:sp>
      <p:sp>
        <p:nvSpPr>
          <p:cNvPr id="3" name="Text Placeholder 2">
            <a:extLst>
              <a:ext uri="{FF2B5EF4-FFF2-40B4-BE49-F238E27FC236}">
                <a16:creationId xmlns:a16="http://schemas.microsoft.com/office/drawing/2014/main" id="{57983C7C-90EE-2F34-558F-68A09D17E51A}"/>
              </a:ext>
            </a:extLst>
          </p:cNvPr>
          <p:cNvSpPr>
            <a:spLocks noGrp="1"/>
          </p:cNvSpPr>
          <p:nvPr>
            <p:ph type="body" idx="1"/>
          </p:nvPr>
        </p:nvSpPr>
        <p:spPr/>
        <p:txBody>
          <a:bodyPr/>
          <a:lstStyle/>
          <a:p>
            <a:r>
              <a:rPr lang="en-US" sz="1800" dirty="0"/>
              <a:t>You probably feel like you've already been provided with a wealth of information this evening and you've no doubt got lots to go away and digest.</a:t>
            </a:r>
          </a:p>
          <a:p>
            <a:r>
              <a:rPr lang="en-US" sz="1800" dirty="0"/>
              <a:t>When your child starts school in September we will provide further opportunities for you to come into school to learn more about how you can best support your child in their learning journey, both academically and socially and emotionally.</a:t>
            </a:r>
          </a:p>
        </p:txBody>
      </p:sp>
      <p:sp>
        <p:nvSpPr>
          <p:cNvPr id="4" name="Slide Number Placeholder 3">
            <a:extLst>
              <a:ext uri="{FF2B5EF4-FFF2-40B4-BE49-F238E27FC236}">
                <a16:creationId xmlns:a16="http://schemas.microsoft.com/office/drawing/2014/main" id="{6E588E49-F8C7-C1C2-14BB-E9B67DD1A4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31</a:t>
            </a:fld>
            <a:endParaRPr lang="en"/>
          </a:p>
        </p:txBody>
      </p:sp>
    </p:spTree>
    <p:extLst>
      <p:ext uri="{BB962C8B-B14F-4D97-AF65-F5344CB8AC3E}">
        <p14:creationId xmlns:p14="http://schemas.microsoft.com/office/powerpoint/2010/main" val="3629064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AAD90D-B508-A55B-B5DE-44E59F9CD255}"/>
              </a:ext>
            </a:extLst>
          </p:cNvPr>
          <p:cNvSpPr>
            <a:spLocks noGrp="1"/>
          </p:cNvSpPr>
          <p:nvPr>
            <p:ph type="title"/>
          </p:nvPr>
        </p:nvSpPr>
        <p:spPr>
          <a:xfrm>
            <a:off x="1120142" y="2618606"/>
            <a:ext cx="6902100" cy="482066"/>
          </a:xfrm>
        </p:spPr>
        <p:txBody>
          <a:bodyPr/>
          <a:lstStyle/>
          <a:p>
            <a:r>
              <a:rPr lang="en-US"/>
              <a:t>I will now pass you over to our wonderful Office Manager, </a:t>
            </a:r>
            <a:r>
              <a:rPr lang="en-US" err="1"/>
              <a:t>Mrs</a:t>
            </a:r>
            <a:r>
              <a:rPr lang="en-US"/>
              <a:t> Reeves.</a:t>
            </a:r>
          </a:p>
        </p:txBody>
      </p:sp>
      <p:sp>
        <p:nvSpPr>
          <p:cNvPr id="2" name="Slide Number Placeholder 1">
            <a:extLst>
              <a:ext uri="{FF2B5EF4-FFF2-40B4-BE49-F238E27FC236}">
                <a16:creationId xmlns:a16="http://schemas.microsoft.com/office/drawing/2014/main" id="{801880FA-23BB-D069-6E26-73FD66FC91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32</a:t>
            </a:fld>
            <a:endParaRPr lang="en"/>
          </a:p>
        </p:txBody>
      </p:sp>
    </p:spTree>
    <p:extLst>
      <p:ext uri="{BB962C8B-B14F-4D97-AF65-F5344CB8AC3E}">
        <p14:creationId xmlns:p14="http://schemas.microsoft.com/office/powerpoint/2010/main" val="1389750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sp>
        <p:nvSpPr>
          <p:cNvPr id="783" name="Google Shape;783;p17"/>
          <p:cNvSpPr txBox="1">
            <a:spLocks noGrp="1"/>
          </p:cNvSpPr>
          <p:nvPr>
            <p:ph type="ctrTitle" idx="4294967295"/>
          </p:nvPr>
        </p:nvSpPr>
        <p:spPr>
          <a:xfrm>
            <a:off x="1275150" y="1868856"/>
            <a:ext cx="65937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9600"/>
              <a:t>In your pack…</a:t>
            </a:r>
            <a:endParaRPr sz="9600"/>
          </a:p>
        </p:txBody>
      </p:sp>
      <p:sp>
        <p:nvSpPr>
          <p:cNvPr id="785" name="Google Shape;785;p1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33</a:t>
            </a:fld>
            <a:endParaRPr/>
          </a:p>
        </p:txBody>
      </p:sp>
      <p:sp>
        <p:nvSpPr>
          <p:cNvPr id="786" name="Google Shape;786;p17"/>
          <p:cNvSpPr/>
          <p:nvPr/>
        </p:nvSpPr>
        <p:spPr>
          <a:xfrm>
            <a:off x="419284" y="399979"/>
            <a:ext cx="375993" cy="347276"/>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4D39B4B2-0FE9-439E-991B-EAC6ED96B918}"/>
              </a:ext>
            </a:extLst>
          </p:cNvPr>
          <p:cNvSpPr txBox="1"/>
          <p:nvPr/>
        </p:nvSpPr>
        <p:spPr>
          <a:xfrm>
            <a:off x="1183758" y="3381153"/>
            <a:ext cx="7612912" cy="1169551"/>
          </a:xfrm>
          <a:prstGeom prst="rect">
            <a:avLst/>
          </a:prstGeom>
          <a:noFill/>
        </p:spPr>
        <p:txBody>
          <a:bodyPr wrap="square" lIns="91440" tIns="45720" rIns="91440" bIns="45720" rtlCol="0" anchor="t">
            <a:spAutoFit/>
          </a:bodyPr>
          <a:lstStyle/>
          <a:p>
            <a:r>
              <a:rPr lang="en-GB">
                <a:latin typeface="Nunito Light"/>
              </a:rPr>
              <a:t>As well as the booklets I’ve already discussed, your pack also contains our Parent Handbook/frequently asked questions booklet, this contains everything from useful telephone numbers to information about behaviour, after school clubs and lots more. There are also holiday dates, a booklet on Phonics &amp; Reading and a Pupil Booklet which is useful to share with your child before they start school.</a:t>
            </a:r>
          </a:p>
        </p:txBody>
      </p:sp>
    </p:spTree>
    <p:extLst>
      <p:ext uri="{BB962C8B-B14F-4D97-AF65-F5344CB8AC3E}">
        <p14:creationId xmlns:p14="http://schemas.microsoft.com/office/powerpoint/2010/main" val="2351129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sp>
        <p:nvSpPr>
          <p:cNvPr id="783" name="Google Shape;783;p17"/>
          <p:cNvSpPr txBox="1">
            <a:spLocks noGrp="1"/>
          </p:cNvSpPr>
          <p:nvPr>
            <p:ph type="ctrTitle" idx="4294967295"/>
          </p:nvPr>
        </p:nvSpPr>
        <p:spPr>
          <a:xfrm>
            <a:off x="1275150" y="923675"/>
            <a:ext cx="65937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9600"/>
              <a:t>Thank you!</a:t>
            </a:r>
            <a:endParaRPr sz="9600"/>
          </a:p>
        </p:txBody>
      </p:sp>
      <p:sp>
        <p:nvSpPr>
          <p:cNvPr id="785" name="Google Shape;785;p1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34</a:t>
            </a:fld>
            <a:endParaRPr/>
          </a:p>
        </p:txBody>
      </p:sp>
      <p:sp>
        <p:nvSpPr>
          <p:cNvPr id="786" name="Google Shape;786;p17"/>
          <p:cNvSpPr/>
          <p:nvPr/>
        </p:nvSpPr>
        <p:spPr>
          <a:xfrm>
            <a:off x="419284" y="399979"/>
            <a:ext cx="375993" cy="347276"/>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84;p17">
            <a:extLst>
              <a:ext uri="{FF2B5EF4-FFF2-40B4-BE49-F238E27FC236}">
                <a16:creationId xmlns:a16="http://schemas.microsoft.com/office/drawing/2014/main" id="{B6A3A530-6654-498D-B652-82BF7C66250E}"/>
              </a:ext>
            </a:extLst>
          </p:cNvPr>
          <p:cNvSpPr txBox="1">
            <a:spLocks/>
          </p:cNvSpPr>
          <p:nvPr/>
        </p:nvSpPr>
        <p:spPr>
          <a:xfrm>
            <a:off x="1217093" y="2313541"/>
            <a:ext cx="4832834" cy="15709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chemeClr val="accent5"/>
              </a:buClr>
              <a:buSzPts val="1400"/>
              <a:buFont typeface="Nunito Light"/>
              <a:buChar char="✘"/>
              <a:defRPr sz="2400" b="0" i="0" u="none" strike="noStrike" cap="none">
                <a:solidFill>
                  <a:schemeClr val="dk1"/>
                </a:solidFill>
                <a:latin typeface="Nunito Light"/>
                <a:ea typeface="Nunito Light"/>
                <a:cs typeface="Nunito Light"/>
                <a:sym typeface="Nunito Light"/>
              </a:defRPr>
            </a:lvl1pPr>
            <a:lvl2pPr marL="914400" marR="0" lvl="1" indent="-381000" algn="l" rtl="0">
              <a:lnSpc>
                <a:spcPct val="100000"/>
              </a:lnSpc>
              <a:spcBef>
                <a:spcPts val="1000"/>
              </a:spcBef>
              <a:spcAft>
                <a:spcPts val="0"/>
              </a:spcAft>
              <a:buClr>
                <a:schemeClr val="accent5"/>
              </a:buClr>
              <a:buSzPts val="2400"/>
              <a:buFont typeface="Nunito Light"/>
              <a:buChar char="-"/>
              <a:defRPr sz="2400" b="0" i="0" u="none" strike="noStrike" cap="none">
                <a:solidFill>
                  <a:schemeClr val="dk1"/>
                </a:solidFill>
                <a:latin typeface="Nunito Light"/>
                <a:ea typeface="Nunito Light"/>
                <a:cs typeface="Nunito Light"/>
                <a:sym typeface="Nunito Light"/>
              </a:defRPr>
            </a:lvl2pPr>
            <a:lvl3pPr marL="1371600" marR="0" lvl="2" indent="-381000" algn="l" rtl="0">
              <a:lnSpc>
                <a:spcPct val="100000"/>
              </a:lnSpc>
              <a:spcBef>
                <a:spcPts val="1000"/>
              </a:spcBef>
              <a:spcAft>
                <a:spcPts val="0"/>
              </a:spcAft>
              <a:buClr>
                <a:schemeClr val="accent5"/>
              </a:buClr>
              <a:buSzPts val="2400"/>
              <a:buFont typeface="Nunito Light"/>
              <a:buChar char="-"/>
              <a:defRPr sz="2400" b="0" i="0" u="none" strike="noStrike" cap="none">
                <a:solidFill>
                  <a:schemeClr val="dk1"/>
                </a:solidFill>
                <a:latin typeface="Nunito Light"/>
                <a:ea typeface="Nunito Light"/>
                <a:cs typeface="Nunito Light"/>
                <a:sym typeface="Nunito Light"/>
              </a:defRPr>
            </a:lvl3pPr>
            <a:lvl4pPr marL="1828800" marR="0" lvl="3" indent="-381000" algn="l" rtl="0">
              <a:lnSpc>
                <a:spcPct val="100000"/>
              </a:lnSpc>
              <a:spcBef>
                <a:spcPts val="1000"/>
              </a:spcBef>
              <a:spcAft>
                <a:spcPts val="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4pPr>
            <a:lvl5pPr marL="2286000" marR="0" lvl="4" indent="-381000" algn="l" rtl="0">
              <a:lnSpc>
                <a:spcPct val="100000"/>
              </a:lnSpc>
              <a:spcBef>
                <a:spcPts val="1000"/>
              </a:spcBef>
              <a:spcAft>
                <a:spcPts val="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5pPr>
            <a:lvl6pPr marL="2743200" marR="0" lvl="5" indent="-381000" algn="l" rtl="0">
              <a:lnSpc>
                <a:spcPct val="100000"/>
              </a:lnSpc>
              <a:spcBef>
                <a:spcPts val="1000"/>
              </a:spcBef>
              <a:spcAft>
                <a:spcPts val="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6pPr>
            <a:lvl7pPr marL="3200400" marR="0" lvl="6" indent="-381000" algn="l" rtl="0">
              <a:lnSpc>
                <a:spcPct val="100000"/>
              </a:lnSpc>
              <a:spcBef>
                <a:spcPts val="1000"/>
              </a:spcBef>
              <a:spcAft>
                <a:spcPts val="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7pPr>
            <a:lvl8pPr marL="3657600" marR="0" lvl="7" indent="-381000" algn="l" rtl="0">
              <a:lnSpc>
                <a:spcPct val="100000"/>
              </a:lnSpc>
              <a:spcBef>
                <a:spcPts val="1000"/>
              </a:spcBef>
              <a:spcAft>
                <a:spcPts val="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8pPr>
            <a:lvl9pPr marL="4114800" marR="0" lvl="8" indent="-381000" algn="l" rtl="0">
              <a:lnSpc>
                <a:spcPct val="100000"/>
              </a:lnSpc>
              <a:spcBef>
                <a:spcPts val="1000"/>
              </a:spcBef>
              <a:spcAft>
                <a:spcPts val="100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9pPr>
          </a:lstStyle>
          <a:p>
            <a:pPr marL="0" indent="0" algn="ctr">
              <a:buFont typeface="Nunito Light"/>
              <a:buNone/>
            </a:pPr>
            <a:r>
              <a:rPr lang="en-GB" sz="1800" b="1">
                <a:solidFill>
                  <a:schemeClr val="lt1"/>
                </a:solidFill>
                <a:highlight>
                  <a:schemeClr val="lt2"/>
                </a:highlight>
                <a:latin typeface="Nunito"/>
                <a:sym typeface="Nunito"/>
              </a:rPr>
              <a:t>It’s been great to meet you and I look forward to working with you all during the forth-coming school year.</a:t>
            </a:r>
          </a:p>
          <a:p>
            <a:pPr marL="0" indent="0">
              <a:buFont typeface="Nunito Light"/>
              <a:buNone/>
            </a:pPr>
            <a:endParaRPr lang="en-GB" sz="1800" b="1">
              <a:solidFill>
                <a:schemeClr val="lt1"/>
              </a:solidFill>
              <a:highlight>
                <a:schemeClr val="lt2"/>
              </a:highlight>
              <a:latin typeface="Nunito"/>
              <a:sym typeface="Nunito"/>
            </a:endParaRPr>
          </a:p>
        </p:txBody>
      </p:sp>
      <p:pic>
        <p:nvPicPr>
          <p:cNvPr id="2052" name="Picture 4" descr="Singleton C of E Primary School - Home | Facebook">
            <a:extLst>
              <a:ext uri="{FF2B5EF4-FFF2-40B4-BE49-F238E27FC236}">
                <a16:creationId xmlns:a16="http://schemas.microsoft.com/office/drawing/2014/main" id="{C37ECD86-A1C0-4F68-B826-474BF5F43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6511">
            <a:off x="6351879" y="2306029"/>
            <a:ext cx="24765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525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C42B-A703-3449-1AD0-2499F093B17F}"/>
              </a:ext>
            </a:extLst>
          </p:cNvPr>
          <p:cNvSpPr>
            <a:spLocks noGrp="1"/>
          </p:cNvSpPr>
          <p:nvPr>
            <p:ph type="title"/>
          </p:nvPr>
        </p:nvSpPr>
        <p:spPr/>
        <p:txBody>
          <a:bodyPr/>
          <a:lstStyle/>
          <a:p>
            <a:r>
              <a:rPr lang="en-US"/>
              <a:t>Introducing our buddies…</a:t>
            </a:r>
          </a:p>
        </p:txBody>
      </p:sp>
      <p:sp>
        <p:nvSpPr>
          <p:cNvPr id="3" name="Text Placeholder 2">
            <a:extLst>
              <a:ext uri="{FF2B5EF4-FFF2-40B4-BE49-F238E27FC236}">
                <a16:creationId xmlns:a16="http://schemas.microsoft.com/office/drawing/2014/main" id="{9D2759AE-7DCC-8E4C-C8DA-9B3669E802A5}"/>
              </a:ext>
            </a:extLst>
          </p:cNvPr>
          <p:cNvSpPr>
            <a:spLocks noGrp="1"/>
          </p:cNvSpPr>
          <p:nvPr>
            <p:ph type="body" idx="1"/>
          </p:nvPr>
        </p:nvSpPr>
        <p:spPr/>
        <p:txBody>
          <a:bodyPr/>
          <a:lstStyle/>
          <a:p>
            <a:pPr marL="88900" indent="0">
              <a:buNone/>
            </a:pPr>
            <a:r>
              <a:rPr lang="en-US" dirty="0"/>
              <a:t>See </a:t>
            </a:r>
            <a:r>
              <a:rPr lang="en-US"/>
              <a:t>separate video. </a:t>
            </a:r>
          </a:p>
        </p:txBody>
      </p:sp>
      <p:sp>
        <p:nvSpPr>
          <p:cNvPr id="5" name="Slide Number Placeholder 4">
            <a:extLst>
              <a:ext uri="{FF2B5EF4-FFF2-40B4-BE49-F238E27FC236}">
                <a16:creationId xmlns:a16="http://schemas.microsoft.com/office/drawing/2014/main" id="{B1572D98-B403-A5C2-9367-B2D20A1098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a:t>
            </a:fld>
            <a:endParaRPr lang="en"/>
          </a:p>
        </p:txBody>
      </p:sp>
    </p:spTree>
    <p:extLst>
      <p:ext uri="{BB962C8B-B14F-4D97-AF65-F5344CB8AC3E}">
        <p14:creationId xmlns:p14="http://schemas.microsoft.com/office/powerpoint/2010/main" val="203243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21"/>
          <p:cNvSpPr txBox="1">
            <a:spLocks noGrp="1"/>
          </p:cNvSpPr>
          <p:nvPr>
            <p:ph type="ctrTitle" idx="4294967295"/>
          </p:nvPr>
        </p:nvSpPr>
        <p:spPr>
          <a:xfrm>
            <a:off x="685800" y="2497742"/>
            <a:ext cx="77724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GB" sz="6000"/>
              <a:t>School uniform</a:t>
            </a:r>
            <a:endParaRPr sz="6000"/>
          </a:p>
        </p:txBody>
      </p:sp>
      <p:sp>
        <p:nvSpPr>
          <p:cNvPr id="818" name="Google Shape;818;p21"/>
          <p:cNvSpPr/>
          <p:nvPr/>
        </p:nvSpPr>
        <p:spPr>
          <a:xfrm>
            <a:off x="4256643" y="630100"/>
            <a:ext cx="418605" cy="40677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819" name="Google Shape;819;p21"/>
          <p:cNvSpPr/>
          <p:nvPr/>
        </p:nvSpPr>
        <p:spPr>
          <a:xfrm rot="2486979">
            <a:off x="3987467" y="2475729"/>
            <a:ext cx="297803" cy="289388"/>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820" name="Google Shape;820;p2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2050" name="Picture 2" descr="Transparent Uniform Clipart - School Uniform For Coloring , Free  Transparent Clipart - ClipartKey">
            <a:extLst>
              <a:ext uri="{FF2B5EF4-FFF2-40B4-BE49-F238E27FC236}">
                <a16:creationId xmlns:a16="http://schemas.microsoft.com/office/drawing/2014/main" id="{5BADE90F-22DE-4D5B-9388-C777111BF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244" y="646219"/>
            <a:ext cx="2095500" cy="2181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form » St Peter's RC High School">
            <a:extLst>
              <a:ext uri="{FF2B5EF4-FFF2-40B4-BE49-F238E27FC236}">
                <a16:creationId xmlns:a16="http://schemas.microsoft.com/office/drawing/2014/main" id="{6A54CAB6-8F8F-4C14-A975-69A75E5BB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6699">
            <a:off x="2573899" y="1088102"/>
            <a:ext cx="1568168" cy="14016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30"/>
        <p:cNvGrpSpPr/>
        <p:nvPr/>
      </p:nvGrpSpPr>
      <p:grpSpPr>
        <a:xfrm>
          <a:off x="0" y="0"/>
          <a:ext cx="0" cy="0"/>
          <a:chOff x="0" y="0"/>
          <a:chExt cx="0" cy="0"/>
        </a:xfrm>
      </p:grpSpPr>
      <p:sp>
        <p:nvSpPr>
          <p:cNvPr id="931" name="Google Shape;931;p30"/>
          <p:cNvSpPr txBox="1">
            <a:spLocks noGrp="1"/>
          </p:cNvSpPr>
          <p:nvPr>
            <p:ph type="ctrTitle" idx="4294967295"/>
          </p:nvPr>
        </p:nvSpPr>
        <p:spPr>
          <a:xfrm>
            <a:off x="1152534" y="-173372"/>
            <a:ext cx="73044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solidFill>
                  <a:srgbClr val="FF0000"/>
                </a:solidFill>
              </a:rPr>
              <a:t>Boy’s uniform</a:t>
            </a:r>
            <a:endParaRPr sz="3600">
              <a:solidFill>
                <a:srgbClr val="FF0000"/>
              </a:solidFill>
            </a:endParaRPr>
          </a:p>
        </p:txBody>
      </p:sp>
      <p:sp>
        <p:nvSpPr>
          <p:cNvPr id="932" name="Google Shape;932;p30"/>
          <p:cNvSpPr txBox="1">
            <a:spLocks noGrp="1"/>
          </p:cNvSpPr>
          <p:nvPr>
            <p:ph type="subTitle" idx="4294967295"/>
          </p:nvPr>
        </p:nvSpPr>
        <p:spPr>
          <a:xfrm>
            <a:off x="1152534" y="718775"/>
            <a:ext cx="4199894" cy="868056"/>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 sz="2000"/>
              <a:t>White shirt, school </a:t>
            </a:r>
            <a:r>
              <a:rPr lang="en-GB" sz="2000"/>
              <a:t>elastic </a:t>
            </a:r>
            <a:r>
              <a:rPr lang="en" sz="2000"/>
              <a:t>tie, </a:t>
            </a:r>
            <a:r>
              <a:rPr lang="en-GB" sz="2000"/>
              <a:t>red v-neck school jumper</a:t>
            </a:r>
            <a:r>
              <a:rPr lang="en" sz="2000"/>
              <a:t>, grey trousers, grey socks and black shoes.</a:t>
            </a:r>
            <a:endParaRPr sz="2000"/>
          </a:p>
        </p:txBody>
      </p:sp>
      <p:sp>
        <p:nvSpPr>
          <p:cNvPr id="933" name="Google Shape;933;p30"/>
          <p:cNvSpPr txBox="1">
            <a:spLocks noGrp="1"/>
          </p:cNvSpPr>
          <p:nvPr>
            <p:ph type="ctrTitle" idx="4294967295"/>
          </p:nvPr>
        </p:nvSpPr>
        <p:spPr>
          <a:xfrm>
            <a:off x="1152534" y="1697558"/>
            <a:ext cx="73044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solidFill>
                  <a:srgbClr val="FF0000"/>
                </a:solidFill>
              </a:rPr>
              <a:t>Girl’s uniform</a:t>
            </a:r>
            <a:endParaRPr sz="3600">
              <a:solidFill>
                <a:srgbClr val="FF0000"/>
              </a:solidFill>
            </a:endParaRPr>
          </a:p>
        </p:txBody>
      </p:sp>
      <p:sp>
        <p:nvSpPr>
          <p:cNvPr id="934" name="Google Shape;934;p30"/>
          <p:cNvSpPr txBox="1">
            <a:spLocks noGrp="1"/>
          </p:cNvSpPr>
          <p:nvPr>
            <p:ph type="subTitle" idx="4294967295"/>
          </p:nvPr>
        </p:nvSpPr>
        <p:spPr>
          <a:xfrm>
            <a:off x="1152534" y="2547628"/>
            <a:ext cx="4566516" cy="1233440"/>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 sz="2000"/>
              <a:t>White blouse, school elastic tie, </a:t>
            </a:r>
            <a:r>
              <a:rPr lang="en-GB" sz="2000"/>
              <a:t>red school cardigan, grey pinafore/skirt, red/grey tights and black shoes.</a:t>
            </a:r>
            <a:endParaRPr sz="2000"/>
          </a:p>
        </p:txBody>
      </p:sp>
      <p:sp>
        <p:nvSpPr>
          <p:cNvPr id="937" name="Google Shape;937;p3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938" name="Google Shape;938;p30"/>
          <p:cNvSpPr/>
          <p:nvPr/>
        </p:nvSpPr>
        <p:spPr>
          <a:xfrm>
            <a:off x="396862" y="399981"/>
            <a:ext cx="397258" cy="292507"/>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33;p30">
            <a:extLst>
              <a:ext uri="{FF2B5EF4-FFF2-40B4-BE49-F238E27FC236}">
                <a16:creationId xmlns:a16="http://schemas.microsoft.com/office/drawing/2014/main" id="{0FBA14D0-2FB6-4AB3-B2FA-EE8496506791}"/>
              </a:ext>
            </a:extLst>
          </p:cNvPr>
          <p:cNvSpPr txBox="1">
            <a:spLocks/>
          </p:cNvSpPr>
          <p:nvPr/>
        </p:nvSpPr>
        <p:spPr>
          <a:xfrm>
            <a:off x="1152534" y="3183198"/>
            <a:ext cx="7304400" cy="8949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1pPr>
            <a:lvl2pPr marR="0" lvl="1"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2pPr>
            <a:lvl3pPr marR="0" lvl="2"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3pPr>
            <a:lvl4pPr marR="0" lvl="3"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4pPr>
            <a:lvl5pPr marR="0" lvl="4"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5pPr>
            <a:lvl6pPr marR="0" lvl="5"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6pPr>
            <a:lvl7pPr marR="0" lvl="6"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7pPr>
            <a:lvl8pPr marR="0" lvl="7"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8pPr>
            <a:lvl9pPr marR="0" lvl="8" algn="l" rtl="0">
              <a:lnSpc>
                <a:spcPct val="90000"/>
              </a:lnSpc>
              <a:spcBef>
                <a:spcPts val="0"/>
              </a:spcBef>
              <a:spcAft>
                <a:spcPts val="0"/>
              </a:spcAft>
              <a:buClr>
                <a:schemeClr val="dk1"/>
              </a:buClr>
              <a:buSzPts val="2800"/>
              <a:buFont typeface="Mali SemiBold"/>
              <a:buNone/>
              <a:defRPr sz="2800" b="0" i="0" u="none" strike="noStrike" cap="none">
                <a:solidFill>
                  <a:schemeClr val="dk1"/>
                </a:solidFill>
                <a:latin typeface="Mali SemiBold"/>
                <a:ea typeface="Mali SemiBold"/>
                <a:cs typeface="Mali SemiBold"/>
                <a:sym typeface="Mali SemiBold"/>
              </a:defRPr>
            </a:lvl9pPr>
          </a:lstStyle>
          <a:p>
            <a:r>
              <a:rPr lang="en-GB" sz="2400">
                <a:solidFill>
                  <a:srgbClr val="FF0000"/>
                </a:solidFill>
              </a:rPr>
              <a:t>Summer uniform</a:t>
            </a:r>
          </a:p>
        </p:txBody>
      </p:sp>
      <p:sp>
        <p:nvSpPr>
          <p:cNvPr id="13" name="Google Shape;934;p30">
            <a:extLst>
              <a:ext uri="{FF2B5EF4-FFF2-40B4-BE49-F238E27FC236}">
                <a16:creationId xmlns:a16="http://schemas.microsoft.com/office/drawing/2014/main" id="{DFCCD154-B5B2-4A04-B0FC-AF30D910AD18}"/>
              </a:ext>
            </a:extLst>
          </p:cNvPr>
          <p:cNvSpPr txBox="1">
            <a:spLocks/>
          </p:cNvSpPr>
          <p:nvPr/>
        </p:nvSpPr>
        <p:spPr>
          <a:xfrm>
            <a:off x="1152534" y="4067091"/>
            <a:ext cx="4566516" cy="60943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chemeClr val="accent5"/>
              </a:buClr>
              <a:buSzPts val="1400"/>
              <a:buFont typeface="Nunito Light"/>
              <a:buChar char="✘"/>
              <a:defRPr sz="2400" b="0" i="0" u="none" strike="noStrike" cap="none">
                <a:solidFill>
                  <a:schemeClr val="dk1"/>
                </a:solidFill>
                <a:latin typeface="Nunito Light"/>
                <a:ea typeface="Nunito Light"/>
                <a:cs typeface="Nunito Light"/>
                <a:sym typeface="Nunito Light"/>
              </a:defRPr>
            </a:lvl1pPr>
            <a:lvl2pPr marL="914400" marR="0" lvl="1" indent="-381000" algn="l" rtl="0">
              <a:lnSpc>
                <a:spcPct val="100000"/>
              </a:lnSpc>
              <a:spcBef>
                <a:spcPts val="1000"/>
              </a:spcBef>
              <a:spcAft>
                <a:spcPts val="0"/>
              </a:spcAft>
              <a:buClr>
                <a:schemeClr val="accent5"/>
              </a:buClr>
              <a:buSzPts val="2400"/>
              <a:buFont typeface="Nunito Light"/>
              <a:buChar char="-"/>
              <a:defRPr sz="2400" b="0" i="0" u="none" strike="noStrike" cap="none">
                <a:solidFill>
                  <a:schemeClr val="dk1"/>
                </a:solidFill>
                <a:latin typeface="Nunito Light"/>
                <a:ea typeface="Nunito Light"/>
                <a:cs typeface="Nunito Light"/>
                <a:sym typeface="Nunito Light"/>
              </a:defRPr>
            </a:lvl2pPr>
            <a:lvl3pPr marL="1371600" marR="0" lvl="2" indent="-381000" algn="l" rtl="0">
              <a:lnSpc>
                <a:spcPct val="100000"/>
              </a:lnSpc>
              <a:spcBef>
                <a:spcPts val="1000"/>
              </a:spcBef>
              <a:spcAft>
                <a:spcPts val="0"/>
              </a:spcAft>
              <a:buClr>
                <a:schemeClr val="accent5"/>
              </a:buClr>
              <a:buSzPts val="2400"/>
              <a:buFont typeface="Nunito Light"/>
              <a:buChar char="-"/>
              <a:defRPr sz="2400" b="0" i="0" u="none" strike="noStrike" cap="none">
                <a:solidFill>
                  <a:schemeClr val="dk1"/>
                </a:solidFill>
                <a:latin typeface="Nunito Light"/>
                <a:ea typeface="Nunito Light"/>
                <a:cs typeface="Nunito Light"/>
                <a:sym typeface="Nunito Light"/>
              </a:defRPr>
            </a:lvl3pPr>
            <a:lvl4pPr marL="1828800" marR="0" lvl="3" indent="-381000" algn="l" rtl="0">
              <a:lnSpc>
                <a:spcPct val="100000"/>
              </a:lnSpc>
              <a:spcBef>
                <a:spcPts val="1000"/>
              </a:spcBef>
              <a:spcAft>
                <a:spcPts val="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4pPr>
            <a:lvl5pPr marL="2286000" marR="0" lvl="4" indent="-381000" algn="l" rtl="0">
              <a:lnSpc>
                <a:spcPct val="100000"/>
              </a:lnSpc>
              <a:spcBef>
                <a:spcPts val="1000"/>
              </a:spcBef>
              <a:spcAft>
                <a:spcPts val="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5pPr>
            <a:lvl6pPr marL="2743200" marR="0" lvl="5" indent="-381000" algn="l" rtl="0">
              <a:lnSpc>
                <a:spcPct val="100000"/>
              </a:lnSpc>
              <a:spcBef>
                <a:spcPts val="1000"/>
              </a:spcBef>
              <a:spcAft>
                <a:spcPts val="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6pPr>
            <a:lvl7pPr marL="3200400" marR="0" lvl="6" indent="-381000" algn="l" rtl="0">
              <a:lnSpc>
                <a:spcPct val="100000"/>
              </a:lnSpc>
              <a:spcBef>
                <a:spcPts val="1000"/>
              </a:spcBef>
              <a:spcAft>
                <a:spcPts val="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7pPr>
            <a:lvl8pPr marL="3657600" marR="0" lvl="7" indent="-381000" algn="l" rtl="0">
              <a:lnSpc>
                <a:spcPct val="100000"/>
              </a:lnSpc>
              <a:spcBef>
                <a:spcPts val="1000"/>
              </a:spcBef>
              <a:spcAft>
                <a:spcPts val="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8pPr>
            <a:lvl9pPr marL="4114800" marR="0" lvl="8" indent="-381000" algn="l" rtl="0">
              <a:lnSpc>
                <a:spcPct val="100000"/>
              </a:lnSpc>
              <a:spcBef>
                <a:spcPts val="1000"/>
              </a:spcBef>
              <a:spcAft>
                <a:spcPts val="1000"/>
              </a:spcAft>
              <a:buClr>
                <a:schemeClr val="dk1"/>
              </a:buClr>
              <a:buSzPts val="2400"/>
              <a:buFont typeface="Nunito Light"/>
              <a:buChar char="■"/>
              <a:defRPr sz="2400" b="0" i="0" u="none" strike="noStrike" cap="none">
                <a:solidFill>
                  <a:schemeClr val="dk1"/>
                </a:solidFill>
                <a:latin typeface="Nunito Light"/>
                <a:ea typeface="Nunito Light"/>
                <a:cs typeface="Nunito Light"/>
                <a:sym typeface="Nunito Light"/>
              </a:defRPr>
            </a:lvl9pPr>
          </a:lstStyle>
          <a:p>
            <a:pPr marL="0" indent="0">
              <a:spcAft>
                <a:spcPts val="1000"/>
              </a:spcAft>
              <a:buFont typeface="Nunito Light"/>
              <a:buNone/>
            </a:pPr>
            <a:r>
              <a:rPr lang="en-GB" sz="1200"/>
              <a:t>Boys can exchange the white shirt for a red school polo shirt with no tie and grey short trousers. Girls can exchange the white blouse and grey pinafore/skirt for a red gingham summer dress and white/red socks. </a:t>
            </a:r>
          </a:p>
          <a:p>
            <a:pPr marL="0" indent="0">
              <a:spcAft>
                <a:spcPts val="1000"/>
              </a:spcAft>
              <a:buFont typeface="Nunito Light"/>
              <a:buNone/>
            </a:pPr>
            <a:endParaRPr lang="en-GB" sz="1200"/>
          </a:p>
          <a:p>
            <a:pPr marL="0" indent="0">
              <a:spcAft>
                <a:spcPts val="1000"/>
              </a:spcAft>
              <a:buFont typeface="Nunito Light"/>
              <a:buNone/>
            </a:pPr>
            <a:endParaRPr lang="en-GB" sz="1200"/>
          </a:p>
        </p:txBody>
      </p:sp>
      <p:pic>
        <p:nvPicPr>
          <p:cNvPr id="2" name="Picture 2">
            <a:extLst>
              <a:ext uri="{FF2B5EF4-FFF2-40B4-BE49-F238E27FC236}">
                <a16:creationId xmlns:a16="http://schemas.microsoft.com/office/drawing/2014/main" id="{2D4FA31F-FCEC-C243-2F8C-28EF19A90D0F}"/>
              </a:ext>
            </a:extLst>
          </p:cNvPr>
          <p:cNvPicPr>
            <a:picLocks noChangeAspect="1"/>
          </p:cNvPicPr>
          <p:nvPr/>
        </p:nvPicPr>
        <p:blipFill>
          <a:blip r:embed="rId3"/>
          <a:stretch>
            <a:fillRect/>
          </a:stretch>
        </p:blipFill>
        <p:spPr>
          <a:xfrm>
            <a:off x="5454051" y="1273474"/>
            <a:ext cx="3379398" cy="25426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30"/>
        <p:cNvGrpSpPr/>
        <p:nvPr/>
      </p:nvGrpSpPr>
      <p:grpSpPr>
        <a:xfrm>
          <a:off x="0" y="0"/>
          <a:ext cx="0" cy="0"/>
          <a:chOff x="0" y="0"/>
          <a:chExt cx="0" cy="0"/>
        </a:xfrm>
      </p:grpSpPr>
      <p:sp>
        <p:nvSpPr>
          <p:cNvPr id="931" name="Google Shape;931;p30"/>
          <p:cNvSpPr txBox="1">
            <a:spLocks noGrp="1"/>
          </p:cNvSpPr>
          <p:nvPr>
            <p:ph type="ctrTitle" idx="4294967295"/>
          </p:nvPr>
        </p:nvSpPr>
        <p:spPr>
          <a:xfrm>
            <a:off x="1152534" y="543356"/>
            <a:ext cx="73044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solidFill>
                  <a:srgbClr val="FF0000"/>
                </a:solidFill>
              </a:rPr>
              <a:t>PE kit</a:t>
            </a:r>
            <a:endParaRPr sz="3600">
              <a:solidFill>
                <a:srgbClr val="FF0000"/>
              </a:solidFill>
            </a:endParaRPr>
          </a:p>
        </p:txBody>
      </p:sp>
      <p:sp>
        <p:nvSpPr>
          <p:cNvPr id="932" name="Google Shape;932;p30"/>
          <p:cNvSpPr txBox="1">
            <a:spLocks noGrp="1"/>
          </p:cNvSpPr>
          <p:nvPr>
            <p:ph type="subTitle" idx="4294967295"/>
          </p:nvPr>
        </p:nvSpPr>
        <p:spPr>
          <a:xfrm>
            <a:off x="1152534" y="1580463"/>
            <a:ext cx="4566516" cy="835707"/>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 sz="1800" dirty="0"/>
              <a:t>White school polo shirt, red shorts, </a:t>
            </a:r>
            <a:r>
              <a:rPr lang="en-GB" sz="1800" dirty="0"/>
              <a:t>white/grey socks</a:t>
            </a:r>
            <a:r>
              <a:rPr lang="en" sz="1800" dirty="0"/>
              <a:t> and black pumps/</a:t>
            </a:r>
            <a:r>
              <a:rPr lang="en-GB" sz="1800" dirty="0"/>
              <a:t>trainers</a:t>
            </a:r>
            <a:r>
              <a:rPr lang="en" sz="1800" dirty="0"/>
              <a:t>.</a:t>
            </a:r>
          </a:p>
          <a:p>
            <a:pPr marL="0" lvl="0" indent="0" algn="l" rtl="0">
              <a:spcBef>
                <a:spcPts val="600"/>
              </a:spcBef>
              <a:spcAft>
                <a:spcPts val="1000"/>
              </a:spcAft>
              <a:buNone/>
            </a:pPr>
            <a:r>
              <a:rPr lang="en" sz="1800" dirty="0"/>
              <a:t>In the colder months we allow plain black tracksuit bottoms or leggings. </a:t>
            </a:r>
            <a:r>
              <a:rPr lang="en-GB" sz="1800" dirty="0"/>
              <a:t>A PE hoodie can also be worn. </a:t>
            </a:r>
          </a:p>
          <a:p>
            <a:pPr marL="0" lvl="0" indent="0" algn="l" rtl="0">
              <a:spcBef>
                <a:spcPts val="600"/>
              </a:spcBef>
              <a:spcAft>
                <a:spcPts val="1000"/>
              </a:spcAft>
              <a:buNone/>
            </a:pPr>
            <a:r>
              <a:rPr lang="en-GB" sz="1800" dirty="0"/>
              <a:t>Please note children come in dressed in PE kit on PE days.</a:t>
            </a:r>
          </a:p>
          <a:p>
            <a:pPr marL="0" lvl="0" indent="0" algn="l" rtl="0">
              <a:spcBef>
                <a:spcPts val="600"/>
              </a:spcBef>
              <a:spcAft>
                <a:spcPts val="1000"/>
              </a:spcAft>
              <a:buNone/>
            </a:pPr>
            <a:r>
              <a:rPr lang="en-GB" sz="1800" dirty="0"/>
              <a:t>Children are not permitted to wear any jewellery  during P.E. (no earrings) </a:t>
            </a:r>
            <a:endParaRPr sz="1800" dirty="0"/>
          </a:p>
        </p:txBody>
      </p:sp>
      <p:sp>
        <p:nvSpPr>
          <p:cNvPr id="937" name="Google Shape;937;p3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938" name="Google Shape;938;p30"/>
          <p:cNvSpPr/>
          <p:nvPr/>
        </p:nvSpPr>
        <p:spPr>
          <a:xfrm>
            <a:off x="396862" y="399981"/>
            <a:ext cx="397258" cy="292507"/>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2" descr="C:\Users\manager\Desktop\Brochure Photos\15.PNG">
            <a:extLst>
              <a:ext uri="{FF2B5EF4-FFF2-40B4-BE49-F238E27FC236}">
                <a16:creationId xmlns:a16="http://schemas.microsoft.com/office/drawing/2014/main" id="{14F69993-5C59-4175-ADB4-08075AAC4B22}"/>
              </a:ext>
            </a:extLst>
          </p:cNvPr>
          <p:cNvPicPr>
            <a:picLocks noChangeAspect="1" noChangeArrowheads="1"/>
          </p:cNvPicPr>
          <p:nvPr/>
        </p:nvPicPr>
        <p:blipFill>
          <a:blip r:embed="rId3" cstate="print"/>
          <a:srcRect l="8148"/>
          <a:stretch>
            <a:fillRect/>
          </a:stretch>
        </p:blipFill>
        <p:spPr bwMode="auto">
          <a:xfrm>
            <a:off x="5996763" y="580970"/>
            <a:ext cx="2760247" cy="4006811"/>
          </a:xfrm>
          <a:prstGeom prst="rect">
            <a:avLst/>
          </a:prstGeom>
          <a:noFill/>
        </p:spPr>
      </p:pic>
    </p:spTree>
    <p:extLst>
      <p:ext uri="{BB962C8B-B14F-4D97-AF65-F5344CB8AC3E}">
        <p14:creationId xmlns:p14="http://schemas.microsoft.com/office/powerpoint/2010/main" val="947443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30"/>
        <p:cNvGrpSpPr/>
        <p:nvPr/>
      </p:nvGrpSpPr>
      <p:grpSpPr>
        <a:xfrm>
          <a:off x="0" y="0"/>
          <a:ext cx="0" cy="0"/>
          <a:chOff x="0" y="0"/>
          <a:chExt cx="0" cy="0"/>
        </a:xfrm>
      </p:grpSpPr>
      <p:sp>
        <p:nvSpPr>
          <p:cNvPr id="931" name="Google Shape;931;p30"/>
          <p:cNvSpPr txBox="1">
            <a:spLocks noGrp="1"/>
          </p:cNvSpPr>
          <p:nvPr>
            <p:ph type="ctrTitle" idx="4294967295"/>
          </p:nvPr>
        </p:nvSpPr>
        <p:spPr>
          <a:xfrm>
            <a:off x="1152534" y="-47471"/>
            <a:ext cx="73044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solidFill>
                  <a:srgbClr val="00B050"/>
                </a:solidFill>
              </a:rPr>
              <a:t>Outdoors</a:t>
            </a:r>
            <a:endParaRPr sz="3600">
              <a:solidFill>
                <a:srgbClr val="00B050"/>
              </a:solidFill>
            </a:endParaRPr>
          </a:p>
        </p:txBody>
      </p:sp>
      <p:sp>
        <p:nvSpPr>
          <p:cNvPr id="932" name="Google Shape;932;p30"/>
          <p:cNvSpPr txBox="1">
            <a:spLocks noGrp="1"/>
          </p:cNvSpPr>
          <p:nvPr>
            <p:ph type="subTitle" idx="4294967295"/>
          </p:nvPr>
        </p:nvSpPr>
        <p:spPr>
          <a:xfrm>
            <a:off x="1152534" y="982503"/>
            <a:ext cx="4057419" cy="835707"/>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GB" sz="2000"/>
              <a:t>We also politely ask that you provide your child with their own waterproofs and wellies for our outdoor experiences.</a:t>
            </a:r>
          </a:p>
          <a:p>
            <a:pPr marL="0" lvl="0" indent="0" algn="l" rtl="0">
              <a:spcBef>
                <a:spcPts val="600"/>
              </a:spcBef>
              <a:spcAft>
                <a:spcPts val="1000"/>
              </a:spcAft>
              <a:buNone/>
            </a:pPr>
            <a:r>
              <a:rPr lang="en-GB" sz="2000"/>
              <a:t>We often take our learning outdoors and this is a far more pleasurable experience for our children if they are dressed appropriately and it saves their school uniform getting covered in mud.</a:t>
            </a:r>
            <a:endParaRPr sz="2000"/>
          </a:p>
        </p:txBody>
      </p:sp>
      <p:sp>
        <p:nvSpPr>
          <p:cNvPr id="937" name="Google Shape;937;p3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938" name="Google Shape;938;p30"/>
          <p:cNvSpPr/>
          <p:nvPr/>
        </p:nvSpPr>
        <p:spPr>
          <a:xfrm>
            <a:off x="396862" y="399981"/>
            <a:ext cx="397258" cy="292507"/>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21D743D6-4499-41B6-975C-CA4E5B70D4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84" r="9713"/>
          <a:stretch/>
        </p:blipFill>
        <p:spPr bwMode="auto">
          <a:xfrm>
            <a:off x="5454502" y="692488"/>
            <a:ext cx="3459632" cy="3442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0F9887-E6A2-4BBB-8D1F-46D7C153A5FA}"/>
              </a:ext>
            </a:extLst>
          </p:cNvPr>
          <p:cNvSpPr txBox="1"/>
          <p:nvPr/>
        </p:nvSpPr>
        <p:spPr>
          <a:xfrm>
            <a:off x="5557790" y="4134779"/>
            <a:ext cx="3600893" cy="307777"/>
          </a:xfrm>
          <a:prstGeom prst="rect">
            <a:avLst/>
          </a:prstGeom>
          <a:noFill/>
        </p:spPr>
        <p:txBody>
          <a:bodyPr wrap="square" rtlCol="0">
            <a:spAutoFit/>
          </a:bodyPr>
          <a:lstStyle/>
          <a:p>
            <a:r>
              <a:rPr lang="en-GB"/>
              <a:t>“We love jumping in muddy puddles!”</a:t>
            </a:r>
          </a:p>
        </p:txBody>
      </p:sp>
    </p:spTree>
    <p:extLst>
      <p:ext uri="{BB962C8B-B14F-4D97-AF65-F5344CB8AC3E}">
        <p14:creationId xmlns:p14="http://schemas.microsoft.com/office/powerpoint/2010/main" val="2210281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8"/>
          <p:cNvSpPr txBox="1">
            <a:spLocks noGrp="1"/>
          </p:cNvSpPr>
          <p:nvPr>
            <p:ph type="ctrTitle" idx="4294967295"/>
          </p:nvPr>
        </p:nvSpPr>
        <p:spPr>
          <a:xfrm>
            <a:off x="384992" y="0"/>
            <a:ext cx="8497887" cy="78581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Partnerships with parents</a:t>
            </a:r>
            <a:endParaRPr sz="2400"/>
          </a:p>
        </p:txBody>
      </p:sp>
      <p:sp>
        <p:nvSpPr>
          <p:cNvPr id="792" name="Google Shape;792;p18"/>
          <p:cNvSpPr txBox="1">
            <a:spLocks noGrp="1"/>
          </p:cNvSpPr>
          <p:nvPr>
            <p:ph type="subTitle" idx="4294967295"/>
          </p:nvPr>
        </p:nvSpPr>
        <p:spPr>
          <a:xfrm>
            <a:off x="384992" y="906094"/>
            <a:ext cx="6220424" cy="710331"/>
          </a:xfrm>
          <a:prstGeom prst="rect">
            <a:avLst/>
          </a:prstGeom>
        </p:spPr>
        <p:txBody>
          <a:bodyPr spcFirstLastPara="1" wrap="square" lIns="0" tIns="0" rIns="0" bIns="0" anchor="t" anchorCtr="0">
            <a:noAutofit/>
          </a:bodyPr>
          <a:lstStyle/>
          <a:p>
            <a:pPr marL="0" indent="0">
              <a:spcAft>
                <a:spcPts val="1000"/>
              </a:spcAft>
            </a:pPr>
            <a:r>
              <a:rPr lang="en-GB" sz="1200"/>
              <a:t>It is important for you and us, as an early years setting to have a strong and respectful partnership. This sets the scene for children to thrive in the early years. </a:t>
            </a:r>
          </a:p>
          <a:p>
            <a:pPr marL="0" indent="0">
              <a:spcAft>
                <a:spcPts val="1000"/>
              </a:spcAft>
            </a:pPr>
            <a:r>
              <a:rPr lang="en-GB" sz="1200"/>
              <a:t>You are the first and ongoing educators of your children and, as such, you will receive regular information and support to help develop your child’s learning at home. By providing homework, feedback during parent's evenings and other regular updates you will feel informed and involved in your child’s education.</a:t>
            </a:r>
          </a:p>
          <a:p>
            <a:pPr marL="0" indent="0">
              <a:spcAft>
                <a:spcPts val="1000"/>
              </a:spcAft>
            </a:pPr>
            <a:r>
              <a:rPr lang="en-GB" sz="1200"/>
              <a:t>It is easier for children to learn when they get encouragement at home. They will do better and achieve more when their parents are involved.</a:t>
            </a:r>
          </a:p>
          <a:p>
            <a:pPr marL="0" indent="0">
              <a:spcAft>
                <a:spcPts val="1000"/>
              </a:spcAft>
            </a:pPr>
            <a:r>
              <a:rPr lang="en-GB" sz="1200"/>
              <a:t>You will also be provided with regular updates of your child’s experiences and learning via Class Dojo and our school Facebook page. Keep an eye out for learning updates and our Facebook posts as these can form a great talking point between yourself and your child. </a:t>
            </a:r>
          </a:p>
          <a:p>
            <a:pPr marL="0" indent="0">
              <a:spcAft>
                <a:spcPts val="1000"/>
              </a:spcAft>
            </a:pPr>
            <a:r>
              <a:rPr lang="en-GB" sz="1200"/>
              <a:t>I am also available on the door at drop off and pick up, if you wish to speak to me. Please don't let things build up, just come and have a chat.</a:t>
            </a:r>
          </a:p>
        </p:txBody>
      </p:sp>
      <p:pic>
        <p:nvPicPr>
          <p:cNvPr id="2" name="Picture 2">
            <a:extLst>
              <a:ext uri="{FF2B5EF4-FFF2-40B4-BE49-F238E27FC236}">
                <a16:creationId xmlns:a16="http://schemas.microsoft.com/office/drawing/2014/main" id="{9A2F78D5-9FB2-64CC-6D60-E90EB8F3E237}"/>
              </a:ext>
            </a:extLst>
          </p:cNvPr>
          <p:cNvPicPr>
            <a:picLocks noChangeAspect="1"/>
          </p:cNvPicPr>
          <p:nvPr/>
        </p:nvPicPr>
        <p:blipFill>
          <a:blip r:embed="rId3"/>
          <a:stretch>
            <a:fillRect/>
          </a:stretch>
        </p:blipFill>
        <p:spPr>
          <a:xfrm>
            <a:off x="6694097" y="254667"/>
            <a:ext cx="2236399" cy="1183600"/>
          </a:xfrm>
          <a:prstGeom prst="rect">
            <a:avLst/>
          </a:prstGeom>
        </p:spPr>
      </p:pic>
      <p:pic>
        <p:nvPicPr>
          <p:cNvPr id="3" name="Picture 3" descr="Icon&#10;&#10;Description automatically generated">
            <a:extLst>
              <a:ext uri="{FF2B5EF4-FFF2-40B4-BE49-F238E27FC236}">
                <a16:creationId xmlns:a16="http://schemas.microsoft.com/office/drawing/2014/main" id="{CE0EA9B3-8C3E-84F1-BD91-3901FB34E211}"/>
              </a:ext>
            </a:extLst>
          </p:cNvPr>
          <p:cNvPicPr>
            <a:picLocks noChangeAspect="1"/>
          </p:cNvPicPr>
          <p:nvPr/>
        </p:nvPicPr>
        <p:blipFill>
          <a:blip r:embed="rId4"/>
          <a:stretch>
            <a:fillRect/>
          </a:stretch>
        </p:blipFill>
        <p:spPr>
          <a:xfrm>
            <a:off x="6746127" y="1758980"/>
            <a:ext cx="2143125" cy="2143125"/>
          </a:xfrm>
          <a:prstGeom prst="rect">
            <a:avLst/>
          </a:prstGeom>
        </p:spPr>
      </p:pic>
    </p:spTree>
    <p:extLst>
      <p:ext uri="{BB962C8B-B14F-4D97-AF65-F5344CB8AC3E}">
        <p14:creationId xmlns:p14="http://schemas.microsoft.com/office/powerpoint/2010/main" val="2635860001"/>
      </p:ext>
    </p:extLst>
  </p:cSld>
  <p:clrMapOvr>
    <a:masterClrMapping/>
  </p:clrMapOvr>
</p:sld>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3ECA98F62323499D7FF5F582219250" ma:contentTypeVersion="11" ma:contentTypeDescription="Create a new document." ma:contentTypeScope="" ma:versionID="747953460c4fba87e708d5a838c82a55">
  <xsd:schema xmlns:xsd="http://www.w3.org/2001/XMLSchema" xmlns:xs="http://www.w3.org/2001/XMLSchema" xmlns:p="http://schemas.microsoft.com/office/2006/metadata/properties" xmlns:ns3="5a59c0a5-2680-4c2d-94db-76999eccbbdb" xmlns:ns4="5608121c-0898-4bd6-b7e8-bfd2a62432ec" targetNamespace="http://schemas.microsoft.com/office/2006/metadata/properties" ma:root="true" ma:fieldsID="c195ecda60d687b9c89628b565337d00" ns3:_="" ns4:_="">
    <xsd:import namespace="5a59c0a5-2680-4c2d-94db-76999eccbbdb"/>
    <xsd:import namespace="5608121c-0898-4bd6-b7e8-bfd2a62432e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9c0a5-2680-4c2d-94db-76999eccbbd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08121c-0898-4bd6-b7e8-bfd2a62432e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29A167-8BDC-4E47-9E2D-6DF44FA560C4}">
  <ds:schemaRefs>
    <ds:schemaRef ds:uri="http://www.w3.org/XML/1998/namespace"/>
    <ds:schemaRef ds:uri="http://schemas.microsoft.com/office/2006/metadata/properties"/>
    <ds:schemaRef ds:uri="5608121c-0898-4bd6-b7e8-bfd2a62432ec"/>
    <ds:schemaRef ds:uri="http://purl.org/dc/terms/"/>
    <ds:schemaRef ds:uri="http://schemas.microsoft.com/office/2006/documentManagement/types"/>
    <ds:schemaRef ds:uri="5a59c0a5-2680-4c2d-94db-76999eccbbdb"/>
    <ds:schemaRef ds:uri="http://purl.org/dc/elements/1.1/"/>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48F596DA-F0C2-415E-B086-0A0A4D6E6E5B}">
  <ds:schemaRefs>
    <ds:schemaRef ds:uri="http://schemas.microsoft.com/sharepoint/v3/contenttype/forms"/>
  </ds:schemaRefs>
</ds:datastoreItem>
</file>

<file path=customXml/itemProps3.xml><?xml version="1.0" encoding="utf-8"?>
<ds:datastoreItem xmlns:ds="http://schemas.openxmlformats.org/officeDocument/2006/customXml" ds:itemID="{1C62FFD6-168D-4A06-B97C-082E71CF739C}">
  <ds:schemaRefs>
    <ds:schemaRef ds:uri="5608121c-0898-4bd6-b7e8-bfd2a62432ec"/>
    <ds:schemaRef ds:uri="5a59c0a5-2680-4c2d-94db-76999eccbb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559</TotalTime>
  <Words>3370</Words>
  <Application>Microsoft Office PowerPoint</Application>
  <PresentationFormat>On-screen Show (16:9)</PresentationFormat>
  <Paragraphs>172</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Mali</vt:lpstr>
      <vt:lpstr>Century Gothic</vt:lpstr>
      <vt:lpstr>Mali SemiBold</vt:lpstr>
      <vt:lpstr>Aharoni</vt:lpstr>
      <vt:lpstr>Calibri</vt:lpstr>
      <vt:lpstr>Arial</vt:lpstr>
      <vt:lpstr>Nunito Light</vt:lpstr>
      <vt:lpstr>Nunito</vt:lpstr>
      <vt:lpstr>Ely template</vt:lpstr>
      <vt:lpstr>Foundation Induction Evening  Welcome to Singleton CE Primary  School.</vt:lpstr>
      <vt:lpstr>This evening you will…</vt:lpstr>
      <vt:lpstr>Let’s hear from some of our wonderful older children…</vt:lpstr>
      <vt:lpstr>Introducing our buddies…</vt:lpstr>
      <vt:lpstr>School uniform</vt:lpstr>
      <vt:lpstr>Boy’s uniform</vt:lpstr>
      <vt:lpstr>PE kit</vt:lpstr>
      <vt:lpstr>Outdoors</vt:lpstr>
      <vt:lpstr>Partnerships with parents</vt:lpstr>
      <vt:lpstr>PowerPoint Presentation</vt:lpstr>
      <vt:lpstr>PowerPoint Presentation</vt:lpstr>
      <vt:lpstr>Help you child to talk</vt:lpstr>
      <vt:lpstr>Coming into school on the first day</vt:lpstr>
      <vt:lpstr>What will my child experience whilst in Foundation?</vt:lpstr>
      <vt:lpstr>PowerPoint Presentation</vt:lpstr>
      <vt:lpstr>PowerPoint Presentation</vt:lpstr>
      <vt:lpstr>A typical day in Foundation</vt:lpstr>
      <vt:lpstr>The School Day </vt:lpstr>
      <vt:lpstr>Playtime</vt:lpstr>
      <vt:lpstr>PowerPoint Presentation</vt:lpstr>
      <vt:lpstr>What experiences will my child have?</vt:lpstr>
      <vt:lpstr>Outdoors </vt:lpstr>
      <vt:lpstr>Forest Schools</vt:lpstr>
      <vt:lpstr>Growing and supporting children’s emotional resilience</vt:lpstr>
      <vt:lpstr>Personal , Social and Emotional Development </vt:lpstr>
      <vt:lpstr>Enabling environments </vt:lpstr>
      <vt:lpstr>PowerPoint Presentation</vt:lpstr>
      <vt:lpstr>PowerPoint Presentation</vt:lpstr>
      <vt:lpstr>PowerPoint Presentation</vt:lpstr>
      <vt:lpstr>PowerPoint Presentation</vt:lpstr>
      <vt:lpstr>Further opportunities...</vt:lpstr>
      <vt:lpstr>I will now pass you over to our wonderful Office Manager, Mrs Reeves.</vt:lpstr>
      <vt:lpstr>In your pack…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Induction Evening 1 Welcome to Singleton CE Primary  School.</dc:title>
  <dc:creator>L Rund</dc:creator>
  <cp:lastModifiedBy>Clayton, Amanda</cp:lastModifiedBy>
  <cp:revision>8</cp:revision>
  <cp:lastPrinted>2022-05-26T16:46:30Z</cp:lastPrinted>
  <dcterms:modified xsi:type="dcterms:W3CDTF">2023-07-18T11:24:45Z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0x010100463ECA98F62323499D7FF5F582219250</vt:lpwstr>
  </property>
</Properties>
</file>