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9" d="100"/>
          <a:sy n="99" d="100"/>
        </p:scale>
        <p:origin x="7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267223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E69DE92C-456B-43E1-8AA2-934F41D93735}" type="datetimeFigureOut">
              <a:rPr lang="en-GB" smtClean="0"/>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1717531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2177044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3542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4192016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9185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3192187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4099163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183479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84258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9DE92C-456B-43E1-8AA2-934F41D937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128413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9DE92C-456B-43E1-8AA2-934F41D93735}"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55679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9DE92C-456B-43E1-8AA2-934F41D93735}" type="datetimeFigureOut">
              <a:rPr lang="en-GB" smtClean="0"/>
              <a:t>26/04/2021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135150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9DE92C-456B-43E1-8AA2-934F41D93735}" type="datetimeFigureOut">
              <a:rPr lang="en-GB" smtClean="0"/>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91748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DE92C-456B-43E1-8AA2-934F41D93735}" type="datetimeFigureOut">
              <a:rPr lang="en-GB" smtClean="0"/>
              <a:t>26/04/2021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4193870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69DE92C-456B-43E1-8AA2-934F41D93735}"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380988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69DE92C-456B-43E1-8AA2-934F41D93735}" type="datetimeFigureOut">
              <a:rPr lang="en-GB" smtClean="0"/>
              <a:t>26/04/2021</a:t>
            </a:fld>
            <a:endParaRPr lang="en-GB"/>
          </a:p>
        </p:txBody>
      </p:sp>
      <p:sp>
        <p:nvSpPr>
          <p:cNvPr id="6" name="Footer Placeholder 5"/>
          <p:cNvSpPr>
            <a:spLocks noGrp="1"/>
          </p:cNvSpPr>
          <p:nvPr>
            <p:ph type="ftr" sz="quarter" idx="11"/>
          </p:nvPr>
        </p:nvSpPr>
        <p:spPr>
          <a:xfrm>
            <a:off x="533400" y="6172200"/>
            <a:ext cx="5811724" cy="365125"/>
          </a:xfrm>
        </p:spPr>
        <p:txBody>
          <a:bodyPr/>
          <a:lstStyle/>
          <a:p>
            <a:endParaRPr lang="en-GB"/>
          </a:p>
        </p:txBody>
      </p:sp>
      <p:sp>
        <p:nvSpPr>
          <p:cNvPr id="7" name="Slide Number Placeholder 6"/>
          <p:cNvSpPr>
            <a:spLocks noGrp="1"/>
          </p:cNvSpPr>
          <p:nvPr>
            <p:ph type="sldNum" sz="quarter" idx="12"/>
          </p:nvPr>
        </p:nvSpPr>
        <p:spPr/>
        <p:txBody>
          <a:bodyPr/>
          <a:lstStyle/>
          <a:p>
            <a:fld id="{4B0E758C-9195-4673-B4C5-2B6CF9BB2348}" type="slidenum">
              <a:rPr lang="en-GB" smtClean="0"/>
              <a:t>‹#›</a:t>
            </a:fld>
            <a:endParaRPr lang="en-GB"/>
          </a:p>
        </p:txBody>
      </p:sp>
    </p:spTree>
    <p:extLst>
      <p:ext uri="{BB962C8B-B14F-4D97-AF65-F5344CB8AC3E}">
        <p14:creationId xmlns:p14="http://schemas.microsoft.com/office/powerpoint/2010/main" val="417872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69DE92C-456B-43E1-8AA2-934F41D93735}" type="datetimeFigureOut">
              <a:rPr lang="en-GB" smtClean="0"/>
              <a:t>26/04/2021</a:t>
            </a:fld>
            <a:endParaRPr lang="en-GB"/>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4B0E758C-9195-4673-B4C5-2B6CF9BB2348}" type="slidenum">
              <a:rPr lang="en-GB" smtClean="0"/>
              <a:t>‹#›</a:t>
            </a:fld>
            <a:endParaRPr lang="en-GB"/>
          </a:p>
        </p:txBody>
      </p:sp>
    </p:spTree>
    <p:extLst>
      <p:ext uri="{BB962C8B-B14F-4D97-AF65-F5344CB8AC3E}">
        <p14:creationId xmlns:p14="http://schemas.microsoft.com/office/powerpoint/2010/main" val="329659727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rot="18727120">
            <a:off x="362439" y="4743085"/>
            <a:ext cx="1748409" cy="1753521"/>
          </a:xfrm>
          <a:prstGeom prst="rect">
            <a:avLst/>
          </a:prstGeom>
        </p:spPr>
      </p:pic>
      <p:pic>
        <p:nvPicPr>
          <p:cNvPr id="4" name="Picture 3"/>
          <p:cNvPicPr>
            <a:picLocks noChangeAspect="1"/>
          </p:cNvPicPr>
          <p:nvPr/>
        </p:nvPicPr>
        <p:blipFill>
          <a:blip r:embed="rId3"/>
          <a:stretch>
            <a:fillRect/>
          </a:stretch>
        </p:blipFill>
        <p:spPr>
          <a:xfrm>
            <a:off x="6832781" y="4553744"/>
            <a:ext cx="2304256" cy="2304256"/>
          </a:xfrm>
          <a:prstGeom prst="rect">
            <a:avLst/>
          </a:prstGeom>
        </p:spPr>
      </p:pic>
      <p:sp>
        <p:nvSpPr>
          <p:cNvPr id="6" name="Title 5"/>
          <p:cNvSpPr txBox="1">
            <a:spLocks noGrp="1"/>
          </p:cNvSpPr>
          <p:nvPr>
            <p:ph type="title"/>
          </p:nvPr>
        </p:nvSpPr>
        <p:spPr>
          <a:xfrm>
            <a:off x="1187624" y="5949280"/>
            <a:ext cx="6554867" cy="738664"/>
          </a:xfrm>
          <a:prstGeom prst="rect">
            <a:avLst/>
          </a:prstGeom>
          <a:gradFill>
            <a:gsLst>
              <a:gs pos="0">
                <a:schemeClr val="bg2">
                  <a:lumMod val="60000"/>
                  <a:lumOff val="40000"/>
                </a:schemeClr>
              </a:gs>
              <a:gs pos="94000">
                <a:schemeClr val="bg2">
                  <a:tint val="45000"/>
                  <a:shade val="99000"/>
                  <a:satMod val="350000"/>
                </a:schemeClr>
              </a:gs>
              <a:gs pos="40000">
                <a:schemeClr val="bg2">
                  <a:shade val="20000"/>
                  <a:satMod val="255000"/>
                </a:schemeClr>
              </a:gs>
            </a:gsLst>
            <a:path path="circle">
              <a:fillToRect l="50000" t="-80000" r="50000" b="180000"/>
            </a:path>
          </a:gradFill>
          <a:ln w="76200">
            <a:solidFill>
              <a:schemeClr val="accent1"/>
            </a:solidFill>
          </a:ln>
        </p:spPr>
        <p:txBody>
          <a:bodyPr wrap="square" rtlCol="0">
            <a:spAutoFit/>
          </a:bodyPr>
          <a:lstStyle/>
          <a:p>
            <a:pPr algn="ctr"/>
            <a:r>
              <a:rPr lang="en-GB" sz="1400" dirty="0" smtClean="0">
                <a:ln cmpd="sng">
                  <a:solidFill>
                    <a:schemeClr val="tx1"/>
                  </a:solidFill>
                </a:ln>
              </a:rPr>
              <a:t>Singleton C of E  Primary School</a:t>
            </a:r>
          </a:p>
          <a:p>
            <a:pPr algn="ctr"/>
            <a:r>
              <a:rPr lang="en-GB" sz="1400" dirty="0" smtClean="0">
                <a:ln cmpd="sng">
                  <a:solidFill>
                    <a:schemeClr val="tx1"/>
                  </a:solidFill>
                </a:ln>
              </a:rPr>
              <a:t>School Improvement Plan </a:t>
            </a:r>
            <a:r>
              <a:rPr lang="en-GB" sz="1400" dirty="0" smtClean="0">
                <a:ln cmpd="sng">
                  <a:solidFill>
                    <a:schemeClr val="tx1"/>
                  </a:solidFill>
                </a:ln>
              </a:rPr>
              <a:t>2021 </a:t>
            </a:r>
            <a:r>
              <a:rPr lang="en-GB" sz="1400" dirty="0" smtClean="0">
                <a:ln cmpd="sng">
                  <a:solidFill>
                    <a:schemeClr val="tx1"/>
                  </a:solidFill>
                </a:ln>
              </a:rPr>
              <a:t>- </a:t>
            </a:r>
            <a:r>
              <a:rPr lang="en-GB" sz="1400" dirty="0" smtClean="0">
                <a:ln cmpd="sng">
                  <a:solidFill>
                    <a:schemeClr val="tx1"/>
                  </a:solidFill>
                </a:ln>
              </a:rPr>
              <a:t>22</a:t>
            </a:r>
            <a:endParaRPr lang="en-GB" sz="1400" dirty="0" smtClean="0">
              <a:ln cmpd="sng">
                <a:solidFill>
                  <a:schemeClr val="tx1"/>
                </a:solidFill>
              </a:ln>
            </a:endParaRPr>
          </a:p>
          <a:p>
            <a:pPr algn="ctr"/>
            <a:r>
              <a:rPr lang="en-GB" sz="1400" dirty="0" smtClean="0">
                <a:ln cmpd="sng">
                  <a:solidFill>
                    <a:schemeClr val="tx1"/>
                  </a:solidFill>
                </a:ln>
              </a:rPr>
              <a:t>“Passion for Learning….Passion for Life”</a:t>
            </a:r>
            <a:endParaRPr lang="en-GB" sz="1400" dirty="0">
              <a:ln cmpd="sng">
                <a:solidFill>
                  <a:schemeClr val="tx1"/>
                </a:solidFill>
              </a:ln>
            </a:endParaRPr>
          </a:p>
        </p:txBody>
      </p:sp>
      <p:sp>
        <p:nvSpPr>
          <p:cNvPr id="7" name="AutoShape 6"/>
          <p:cNvSpPr>
            <a:spLocks noChangeArrowheads="1"/>
          </p:cNvSpPr>
          <p:nvPr/>
        </p:nvSpPr>
        <p:spPr bwMode="auto">
          <a:xfrm>
            <a:off x="5580112" y="197445"/>
            <a:ext cx="3456385" cy="2079427"/>
          </a:xfrm>
          <a:prstGeom prst="roundRect">
            <a:avLst>
              <a:gd name="adj" fmla="val 16667"/>
            </a:avLst>
          </a:prstGeom>
          <a:gradFill flip="none" rotWithShape="1">
            <a:gsLst>
              <a:gs pos="0">
                <a:srgbClr val="FF3300">
                  <a:tint val="66000"/>
                  <a:satMod val="160000"/>
                </a:srgbClr>
              </a:gs>
              <a:gs pos="50000">
                <a:srgbClr val="FFFF00"/>
              </a:gs>
              <a:gs pos="100000">
                <a:srgbClr val="FF3300">
                  <a:tint val="23500"/>
                  <a:satMod val="160000"/>
                </a:srgbClr>
              </a:gs>
            </a:gsLst>
            <a:path path="circle">
              <a:fillToRect l="50000" t="50000" r="50000" b="50000"/>
            </a:path>
            <a:tileRect/>
          </a:gradFill>
          <a:ln w="12700" cmpd="sng">
            <a:solidFill>
              <a:schemeClr val="accent2">
                <a:lumMod val="60000"/>
                <a:lumOff val="40000"/>
              </a:schemeClr>
            </a:solidFill>
            <a:prstDash val="solid"/>
            <a:round/>
            <a:headEnd/>
            <a:tailEnd/>
          </a:ln>
          <a:effectLst>
            <a:outerShdw dist="28398" dir="3806097" algn="ctr" rotWithShape="0">
              <a:schemeClr val="accent2">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0"/>
              </a:spcAft>
            </a:pPr>
            <a:r>
              <a:rPr lang="en-GB" sz="1000" b="1" dirty="0" smtClean="0">
                <a:solidFill>
                  <a:schemeClr val="bg1"/>
                </a:solidFill>
                <a:effectLst/>
                <a:latin typeface="+mj-lt"/>
                <a:ea typeface="Times New Roman"/>
                <a:cs typeface="Times New Roman"/>
              </a:rPr>
              <a:t>Quality of Education</a:t>
            </a:r>
            <a:endParaRPr lang="en-GB" sz="1100" b="1" dirty="0">
              <a:solidFill>
                <a:schemeClr val="bg1"/>
              </a:solidFill>
              <a:effectLst/>
              <a:latin typeface="+mj-lt"/>
              <a:ea typeface="Times New Roman"/>
              <a:cs typeface="Times New Roman"/>
            </a:endParaRPr>
          </a:p>
          <a:p>
            <a:pPr marL="18415" marR="18415">
              <a:spcBef>
                <a:spcPts val="200"/>
              </a:spcBef>
              <a:spcAft>
                <a:spcPts val="0"/>
              </a:spcAft>
            </a:pPr>
            <a:r>
              <a:rPr lang="en-US" sz="900" b="1" dirty="0">
                <a:solidFill>
                  <a:srgbClr val="3A3363"/>
                </a:solidFill>
                <a:latin typeface="+mj-lt"/>
                <a:ea typeface="Times New Roman" panose="02020603050405020304" pitchFamily="18" charset="0"/>
                <a:cs typeface="Calibri" panose="020F0502020204030204" pitchFamily="34" charset="0"/>
              </a:rPr>
              <a:t>Curriculum development</a:t>
            </a:r>
            <a:endParaRPr lang="en-GB" sz="900" b="1" dirty="0">
              <a:solidFill>
                <a:srgbClr val="3A3363"/>
              </a:solidFill>
              <a:latin typeface="+mj-lt"/>
              <a:ea typeface="Times New Roman" panose="02020603050405020304" pitchFamily="18" charset="0"/>
              <a:cs typeface="Times New Roman" panose="02020603050405020304" pitchFamily="18" charset="0"/>
            </a:endParaRPr>
          </a:p>
          <a:p>
            <a:pPr marL="18415" marR="18415" algn="ctr">
              <a:spcBef>
                <a:spcPts val="200"/>
              </a:spcBef>
              <a:spcAft>
                <a:spcPts val="0"/>
              </a:spcAft>
            </a:pPr>
            <a:r>
              <a:rPr lang="en-US" sz="900" dirty="0" err="1" smtClean="0">
                <a:solidFill>
                  <a:srgbClr val="3A3363"/>
                </a:solidFill>
                <a:latin typeface="+mj-lt"/>
                <a:ea typeface="Times New Roman" panose="02020603050405020304" pitchFamily="18" charset="0"/>
                <a:cs typeface="Calibri" panose="020F0502020204030204" pitchFamily="34" charset="0"/>
              </a:rPr>
              <a:t>Mrs</a:t>
            </a:r>
            <a:r>
              <a:rPr lang="en-US" sz="900" dirty="0" smtClean="0">
                <a:solidFill>
                  <a:srgbClr val="3A3363"/>
                </a:solidFill>
                <a:latin typeface="+mj-lt"/>
                <a:ea typeface="Times New Roman" panose="02020603050405020304" pitchFamily="18" charset="0"/>
                <a:cs typeface="Calibri" panose="020F0502020204030204" pitchFamily="34" charset="0"/>
              </a:rPr>
              <a:t> </a:t>
            </a:r>
            <a:r>
              <a:rPr lang="en-US" sz="900" dirty="0" err="1">
                <a:solidFill>
                  <a:srgbClr val="3A3363"/>
                </a:solidFill>
                <a:latin typeface="+mj-lt"/>
                <a:ea typeface="Times New Roman" panose="02020603050405020304" pitchFamily="18" charset="0"/>
                <a:cs typeface="Calibri" panose="020F0502020204030204" pitchFamily="34" charset="0"/>
              </a:rPr>
              <a:t>Rund</a:t>
            </a:r>
            <a:r>
              <a:rPr lang="en-US" sz="900" dirty="0">
                <a:solidFill>
                  <a:srgbClr val="3A3363"/>
                </a:solidFill>
                <a:latin typeface="+mj-lt"/>
                <a:ea typeface="Times New Roman" panose="02020603050405020304" pitchFamily="18" charset="0"/>
                <a:cs typeface="Calibri" panose="020F0502020204030204" pitchFamily="34" charset="0"/>
              </a:rPr>
              <a:t> </a:t>
            </a:r>
            <a:r>
              <a:rPr lang="en-US" sz="900" dirty="0" smtClean="0">
                <a:solidFill>
                  <a:srgbClr val="3A3363"/>
                </a:solidFill>
                <a:latin typeface="+mj-lt"/>
                <a:ea typeface="Times New Roman" panose="02020603050405020304" pitchFamily="18" charset="0"/>
                <a:cs typeface="Calibri" panose="020F0502020204030204" pitchFamily="34" charset="0"/>
              </a:rPr>
              <a:t>will continue to lead all the staff  in developing  </a:t>
            </a:r>
            <a:r>
              <a:rPr lang="en-US" sz="900" dirty="0">
                <a:solidFill>
                  <a:srgbClr val="3A3363"/>
                </a:solidFill>
                <a:latin typeface="+mj-lt"/>
                <a:ea typeface="Times New Roman" panose="02020603050405020304" pitchFamily="18" charset="0"/>
                <a:cs typeface="Calibri" panose="020F0502020204030204" pitchFamily="34" charset="0"/>
              </a:rPr>
              <a:t>a bespoke curriculum that meets the needs </a:t>
            </a:r>
            <a:r>
              <a:rPr lang="en-US" sz="900" dirty="0" smtClean="0">
                <a:solidFill>
                  <a:srgbClr val="3A3363"/>
                </a:solidFill>
                <a:latin typeface="+mj-lt"/>
                <a:ea typeface="Times New Roman" panose="02020603050405020304" pitchFamily="18" charset="0"/>
                <a:cs typeface="Calibri" panose="020F0502020204030204" pitchFamily="34" charset="0"/>
              </a:rPr>
              <a:t>of all </a:t>
            </a:r>
            <a:r>
              <a:rPr lang="en-US" sz="900" dirty="0">
                <a:solidFill>
                  <a:srgbClr val="3A3363"/>
                </a:solidFill>
                <a:latin typeface="+mj-lt"/>
                <a:ea typeface="Times New Roman" panose="02020603050405020304" pitchFamily="18" charset="0"/>
                <a:cs typeface="Calibri" panose="020F0502020204030204" pitchFamily="34" charset="0"/>
              </a:rPr>
              <a:t>our </a:t>
            </a:r>
            <a:r>
              <a:rPr lang="en-US" sz="900" dirty="0" smtClean="0">
                <a:solidFill>
                  <a:srgbClr val="3A3363"/>
                </a:solidFill>
                <a:latin typeface="+mj-lt"/>
                <a:ea typeface="Times New Roman" panose="02020603050405020304" pitchFamily="18" charset="0"/>
                <a:cs typeface="Calibri" panose="020F0502020204030204" pitchFamily="34" charset="0"/>
              </a:rPr>
              <a:t>children. We want to make sure that our curriculum is ambitious, and that we challenge you to think and have high expectations for yourself. We want to make sure that it is planned and sequenced so that you learn in the best possible way. We want to make sure that we offer you a wide range of opportunities to learn new things so that you are inspired to learn and that you can develop your </a:t>
            </a:r>
            <a:r>
              <a:rPr lang="en-US" sz="900" dirty="0" smtClean="0">
                <a:solidFill>
                  <a:srgbClr val="3A3363"/>
                </a:solidFill>
                <a:latin typeface="+mj-lt"/>
                <a:ea typeface="Times New Roman" panose="02020603050405020304" pitchFamily="18" charset="0"/>
                <a:cs typeface="Calibri" panose="020F0502020204030204" pitchFamily="34" charset="0"/>
              </a:rPr>
              <a:t>skills, knowledge </a:t>
            </a:r>
            <a:r>
              <a:rPr lang="en-US" sz="900" dirty="0" smtClean="0">
                <a:solidFill>
                  <a:srgbClr val="3A3363"/>
                </a:solidFill>
                <a:latin typeface="+mj-lt"/>
                <a:ea typeface="Times New Roman" panose="02020603050405020304" pitchFamily="18" charset="0"/>
                <a:cs typeface="Calibri" panose="020F0502020204030204" pitchFamily="34" charset="0"/>
              </a:rPr>
              <a:t>and talents</a:t>
            </a:r>
            <a:endParaRPr lang="en-GB" sz="900" b="1" dirty="0">
              <a:solidFill>
                <a:srgbClr val="3A3363"/>
              </a:solidFill>
              <a:latin typeface="+mj-lt"/>
              <a:ea typeface="Times New Roman" panose="02020603050405020304" pitchFamily="18" charset="0"/>
              <a:cs typeface="Times New Roman" panose="02020603050405020304" pitchFamily="18" charset="0"/>
            </a:endParaRPr>
          </a:p>
        </p:txBody>
      </p:sp>
      <p:sp>
        <p:nvSpPr>
          <p:cNvPr id="8" name="AutoShape 4"/>
          <p:cNvSpPr>
            <a:spLocks noChangeArrowheads="1"/>
          </p:cNvSpPr>
          <p:nvPr/>
        </p:nvSpPr>
        <p:spPr bwMode="auto">
          <a:xfrm>
            <a:off x="199744" y="2001098"/>
            <a:ext cx="2502499" cy="2212227"/>
          </a:xfrm>
          <a:prstGeom prst="roundRect">
            <a:avLst>
              <a:gd name="adj" fmla="val 16667"/>
            </a:avLst>
          </a:prstGeom>
          <a:gradFill flip="none" rotWithShape="1">
            <a:gsLst>
              <a:gs pos="0">
                <a:srgbClr val="8064A2">
                  <a:lumMod val="60000"/>
                  <a:lumOff val="40000"/>
                </a:srgbClr>
              </a:gs>
              <a:gs pos="50000">
                <a:srgbClr val="FFFF00"/>
              </a:gs>
              <a:gs pos="100000">
                <a:srgbClr val="FF3300">
                  <a:tint val="23500"/>
                  <a:satMod val="160000"/>
                </a:srgbClr>
              </a:gs>
            </a:gsLst>
            <a:lin ang="5400000" scaled="1"/>
            <a:tileRect/>
          </a:gradFill>
          <a:ln w="12700" cmpd="sng">
            <a:solidFill>
              <a:srgbClr val="C0504D">
                <a:lumMod val="60000"/>
                <a:lumOff val="40000"/>
              </a:srgbClr>
            </a:solidFill>
            <a:prstDash val="solid"/>
            <a:round/>
            <a:headEnd/>
            <a:tailEnd/>
          </a:ln>
          <a:effectLst>
            <a:outerShdw dist="28398" dir="3806097" algn="ctr" rotWithShape="0">
              <a:srgbClr val="C0504D">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spcBef>
                <a:spcPts val="0"/>
              </a:spcBef>
              <a:spcAft>
                <a:spcPts val="0"/>
              </a:spcAft>
              <a:buClrTx/>
              <a:buSzTx/>
              <a:buFontTx/>
              <a:buNone/>
              <a:tabLst/>
              <a:defRPr/>
            </a:pPr>
            <a:r>
              <a:rPr kumimoji="0" lang="en-GB" sz="900" b="1" i="0" u="none" strike="noStrike" kern="0" cap="none" spc="0" normalizeH="0" baseline="0" noProof="0" dirty="0" smtClean="0">
                <a:ln>
                  <a:noFill/>
                </a:ln>
                <a:solidFill>
                  <a:sysClr val="windowText" lastClr="000000"/>
                </a:solidFill>
                <a:effectLst/>
                <a:uLnTx/>
                <a:uFillTx/>
                <a:latin typeface="+mj-lt"/>
                <a:ea typeface="Times New Roman"/>
                <a:cs typeface="Times New Roman"/>
              </a:rPr>
              <a:t>Behaviour and</a:t>
            </a:r>
            <a:r>
              <a:rPr kumimoji="0" lang="en-GB" sz="900" b="1" i="0" u="none" strike="noStrike" kern="0" cap="none" spc="0" normalizeH="0" noProof="0" dirty="0" smtClean="0">
                <a:ln>
                  <a:noFill/>
                </a:ln>
                <a:solidFill>
                  <a:sysClr val="windowText" lastClr="000000"/>
                </a:solidFill>
                <a:effectLst/>
                <a:uLnTx/>
                <a:uFillTx/>
                <a:latin typeface="+mj-lt"/>
                <a:ea typeface="Times New Roman"/>
                <a:cs typeface="Times New Roman"/>
              </a:rPr>
              <a:t> </a:t>
            </a:r>
            <a:r>
              <a:rPr kumimoji="0" lang="en-GB" sz="900" b="1" i="0" u="none" strike="noStrike" kern="0" cap="none" spc="0" normalizeH="0" noProof="0" dirty="0" smtClean="0">
                <a:ln>
                  <a:noFill/>
                </a:ln>
                <a:solidFill>
                  <a:sysClr val="windowText" lastClr="000000"/>
                </a:solidFill>
                <a:effectLst/>
                <a:uLnTx/>
                <a:uFillTx/>
                <a:latin typeface="+mj-lt"/>
                <a:ea typeface="Times New Roman"/>
                <a:cs typeface="Times New Roman"/>
              </a:rPr>
              <a:t>Attitudes / Personal Development</a:t>
            </a:r>
            <a:endParaRPr kumimoji="0" lang="en-GB" sz="900" b="0" i="0" u="none" strike="noStrike" kern="0" cap="none" spc="0" normalizeH="0" baseline="0" noProof="0" dirty="0">
              <a:ln>
                <a:noFill/>
              </a:ln>
              <a:solidFill>
                <a:sysClr val="windowText" lastClr="000000"/>
              </a:solidFill>
              <a:effectLst/>
              <a:uLnTx/>
              <a:uFillTx/>
              <a:latin typeface="+mj-lt"/>
              <a:ea typeface="Times New Roman"/>
              <a:cs typeface="Times New Roman"/>
            </a:endParaRPr>
          </a:p>
          <a:p>
            <a:pPr marL="0" marR="0" lvl="0" indent="0" algn="ctr" defTabSz="914400" eaLnBrk="1" fontAlgn="auto" latinLnBrk="0" hangingPunct="1">
              <a:spcBef>
                <a:spcPts val="0"/>
              </a:spcBef>
              <a:spcAft>
                <a:spcPts val="0"/>
              </a:spcAft>
              <a:buClrTx/>
              <a:buSzTx/>
              <a:buFontTx/>
              <a:buNone/>
              <a:tabLst/>
              <a:defRPr/>
            </a:pPr>
            <a:r>
              <a:rPr kumimoji="0" lang="en-GB" sz="900" b="0" i="0" u="none" strike="noStrike" kern="0" cap="none" spc="0" normalizeH="0" baseline="0" noProof="0" dirty="0" smtClean="0">
                <a:ln>
                  <a:noFill/>
                </a:ln>
                <a:solidFill>
                  <a:sysClr val="windowText" lastClr="000000"/>
                </a:solidFill>
                <a:effectLst/>
                <a:uLnTx/>
                <a:uFillTx/>
                <a:latin typeface="+mj-lt"/>
                <a:ea typeface="Times New Roman"/>
                <a:cs typeface="Times New Roman"/>
              </a:rPr>
              <a:t>Miss Ashworth wants </a:t>
            </a:r>
            <a:r>
              <a:rPr kumimoji="0" lang="en-GB" sz="900" b="0" i="0" u="none" strike="noStrike" kern="0" cap="none" spc="0" normalizeH="0" baseline="0" noProof="0" dirty="0" smtClean="0">
                <a:ln>
                  <a:noFill/>
                </a:ln>
                <a:solidFill>
                  <a:sysClr val="windowText" lastClr="000000"/>
                </a:solidFill>
                <a:effectLst/>
                <a:uLnTx/>
                <a:uFillTx/>
                <a:latin typeface="+mj-lt"/>
                <a:ea typeface="Times New Roman"/>
                <a:cs typeface="Times New Roman"/>
              </a:rPr>
              <a:t>to develop play at playtime. She wants to work with the JLT to come up</a:t>
            </a:r>
            <a:r>
              <a:rPr kumimoji="0" lang="en-GB" sz="900" b="0" i="0" u="none" strike="noStrike" kern="0" cap="none" spc="0" normalizeH="0" noProof="0" dirty="0" smtClean="0">
                <a:ln>
                  <a:noFill/>
                </a:ln>
                <a:solidFill>
                  <a:sysClr val="windowText" lastClr="000000"/>
                </a:solidFill>
                <a:effectLst/>
                <a:uLnTx/>
                <a:uFillTx/>
                <a:latin typeface="+mj-lt"/>
                <a:ea typeface="Times New Roman"/>
                <a:cs typeface="Times New Roman"/>
              </a:rPr>
              <a:t> with ideas as to how we can teach the younger children to play. She would like the older children to lead games on the playground.</a:t>
            </a:r>
          </a:p>
          <a:p>
            <a:pPr marL="0" marR="0" lvl="0" indent="0" algn="ctr" defTabSz="914400" eaLnBrk="1" fontAlgn="auto" latinLnBrk="0" hangingPunct="1">
              <a:spcBef>
                <a:spcPts val="0"/>
              </a:spcBef>
              <a:spcAft>
                <a:spcPts val="0"/>
              </a:spcAft>
              <a:buClrTx/>
              <a:buSzTx/>
              <a:buFontTx/>
              <a:buNone/>
              <a:tabLst/>
              <a:defRPr/>
            </a:pPr>
            <a:r>
              <a:rPr lang="en-GB" sz="900" kern="0" dirty="0" smtClean="0">
                <a:solidFill>
                  <a:sysClr val="windowText" lastClr="000000"/>
                </a:solidFill>
                <a:latin typeface="+mj-lt"/>
                <a:ea typeface="Times New Roman"/>
                <a:cs typeface="Times New Roman"/>
              </a:rPr>
              <a:t>Mrs </a:t>
            </a:r>
            <a:r>
              <a:rPr lang="en-GB" sz="900" kern="0" dirty="0" smtClean="0">
                <a:solidFill>
                  <a:sysClr val="windowText" lastClr="000000"/>
                </a:solidFill>
                <a:latin typeface="+mj-lt"/>
                <a:ea typeface="Times New Roman"/>
                <a:cs typeface="Times New Roman"/>
              </a:rPr>
              <a:t>Ashworth  </a:t>
            </a:r>
            <a:r>
              <a:rPr lang="en-GB" sz="900" kern="0" dirty="0" smtClean="0">
                <a:solidFill>
                  <a:sysClr val="windowText" lastClr="000000"/>
                </a:solidFill>
                <a:latin typeface="+mj-lt"/>
                <a:ea typeface="Times New Roman"/>
                <a:cs typeface="Times New Roman"/>
              </a:rPr>
              <a:t>is also working on behaviour for learning she wants to work with the JLT to help her develop …resilient, motivated, independent and passionate learners in our school</a:t>
            </a:r>
            <a:endParaRPr kumimoji="0" lang="en-GB" sz="900" b="0" i="0" u="none" strike="noStrike" kern="0" cap="none" spc="0" normalizeH="0" noProof="0" dirty="0" smtClean="0">
              <a:ln>
                <a:noFill/>
              </a:ln>
              <a:solidFill>
                <a:sysClr val="windowText" lastClr="000000"/>
              </a:solidFill>
              <a:effectLst/>
              <a:uLnTx/>
              <a:uFillTx/>
              <a:latin typeface="+mj-lt"/>
              <a:ea typeface="Times New Roman"/>
              <a:cs typeface="Times New Roman"/>
            </a:endParaRPr>
          </a:p>
          <a:p>
            <a:pPr marL="0" marR="0" lvl="0" indent="0" algn="ctr" defTabSz="914400" eaLnBrk="1" fontAlgn="auto" latinLnBrk="0" hangingPunct="1">
              <a:lnSpc>
                <a:spcPct val="115000"/>
              </a:lnSpc>
              <a:spcBef>
                <a:spcPts val="0"/>
              </a:spcBef>
              <a:spcAft>
                <a:spcPts val="0"/>
              </a:spcAft>
              <a:buClrTx/>
              <a:buSzTx/>
              <a:buFontTx/>
              <a:buNone/>
              <a:tabLst/>
              <a:defRPr/>
            </a:pPr>
            <a:endParaRPr kumimoji="0" lang="en-GB" sz="1100" b="0" i="0" u="none" strike="noStrike" kern="0" cap="none" spc="0" normalizeH="0" baseline="0" noProof="0" dirty="0">
              <a:ln>
                <a:noFill/>
              </a:ln>
              <a:solidFill>
                <a:sysClr val="windowText" lastClr="000000"/>
              </a:solidFill>
              <a:effectLst/>
              <a:uLnTx/>
              <a:uFillTx/>
              <a:latin typeface="Calibri"/>
              <a:ea typeface="Times New Roman"/>
              <a:cs typeface="Times New Roman"/>
            </a:endParaRPr>
          </a:p>
        </p:txBody>
      </p:sp>
      <p:sp>
        <p:nvSpPr>
          <p:cNvPr id="9" name="AutoShape 4"/>
          <p:cNvSpPr>
            <a:spLocks noChangeArrowheads="1"/>
          </p:cNvSpPr>
          <p:nvPr/>
        </p:nvSpPr>
        <p:spPr bwMode="auto">
          <a:xfrm>
            <a:off x="2305469" y="4535753"/>
            <a:ext cx="4608512" cy="1200656"/>
          </a:xfrm>
          <a:prstGeom prst="roundRect">
            <a:avLst>
              <a:gd name="adj" fmla="val 16667"/>
            </a:avLst>
          </a:prstGeom>
          <a:gradFill flip="none" rotWithShape="1">
            <a:gsLst>
              <a:gs pos="0">
                <a:srgbClr val="8064A2">
                  <a:lumMod val="60000"/>
                  <a:lumOff val="40000"/>
                </a:srgbClr>
              </a:gs>
              <a:gs pos="50000">
                <a:srgbClr val="FFFF00"/>
              </a:gs>
              <a:gs pos="100000">
                <a:srgbClr val="FF3300">
                  <a:tint val="23500"/>
                  <a:satMod val="160000"/>
                </a:srgbClr>
              </a:gs>
            </a:gsLst>
            <a:lin ang="5400000" scaled="1"/>
            <a:tileRect/>
          </a:gradFill>
          <a:ln w="12700" cmpd="sng">
            <a:solidFill>
              <a:srgbClr val="C0504D">
                <a:lumMod val="60000"/>
                <a:lumOff val="40000"/>
              </a:srgbClr>
            </a:solidFill>
            <a:prstDash val="solid"/>
            <a:round/>
            <a:headEnd/>
            <a:tailEnd/>
          </a:ln>
          <a:effectLst>
            <a:outerShdw dist="28398" dir="3806097" algn="ctr" rotWithShape="0">
              <a:srgbClr val="C0504D">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lang="en-US" sz="900" b="1" kern="0" dirty="0" err="1" smtClean="0">
                <a:solidFill>
                  <a:sysClr val="windowText" lastClr="000000"/>
                </a:solidFill>
                <a:latin typeface="+mj-lt"/>
                <a:ea typeface="Times New Roman"/>
                <a:cs typeface="Times New Roman"/>
              </a:rPr>
              <a:t>Behaviour</a:t>
            </a:r>
            <a:r>
              <a:rPr lang="en-US" sz="900" b="1" kern="0" dirty="0" smtClean="0">
                <a:solidFill>
                  <a:sysClr val="windowText" lastClr="000000"/>
                </a:solidFill>
                <a:latin typeface="+mj-lt"/>
                <a:ea typeface="Times New Roman"/>
                <a:cs typeface="Times New Roman"/>
              </a:rPr>
              <a:t> and Attitudes</a:t>
            </a: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900" i="0" u="none" strike="noStrike" kern="0" cap="none" spc="0" normalizeH="0" baseline="0" noProof="0" dirty="0" smtClean="0">
                <a:ln>
                  <a:noFill/>
                </a:ln>
                <a:solidFill>
                  <a:sysClr val="windowText" lastClr="000000"/>
                </a:solidFill>
                <a:effectLst/>
                <a:uLnTx/>
                <a:uFillTx/>
                <a:latin typeface="+mj-lt"/>
                <a:ea typeface="Times New Roman"/>
                <a:cs typeface="Times New Roman"/>
              </a:rPr>
              <a:t>This year </a:t>
            </a:r>
            <a:r>
              <a:rPr kumimoji="0" lang="en-US" sz="900" i="0" u="none" strike="noStrike" kern="0" cap="none" spc="0" normalizeH="0" baseline="0" noProof="0" dirty="0" err="1" smtClean="0">
                <a:ln>
                  <a:noFill/>
                </a:ln>
                <a:solidFill>
                  <a:sysClr val="windowText" lastClr="000000"/>
                </a:solidFill>
                <a:effectLst/>
                <a:uLnTx/>
                <a:uFillTx/>
                <a:latin typeface="+mj-lt"/>
                <a:ea typeface="Times New Roman"/>
                <a:cs typeface="Times New Roman"/>
              </a:rPr>
              <a:t>Mrs</a:t>
            </a:r>
            <a:r>
              <a:rPr kumimoji="0" lang="en-US" sz="900" i="0" u="none" strike="noStrike" kern="0" cap="none" spc="0" normalizeH="0" baseline="0" noProof="0" dirty="0" smtClean="0">
                <a:ln>
                  <a:noFill/>
                </a:ln>
                <a:solidFill>
                  <a:sysClr val="windowText" lastClr="000000"/>
                </a:solidFill>
                <a:effectLst/>
                <a:uLnTx/>
                <a:uFillTx/>
                <a:latin typeface="+mj-lt"/>
                <a:ea typeface="Times New Roman"/>
                <a:cs typeface="Times New Roman"/>
              </a:rPr>
              <a:t> Marshall</a:t>
            </a:r>
            <a:r>
              <a:rPr kumimoji="0" lang="en-US" sz="900" i="0" u="none" strike="noStrike" kern="0" cap="none" spc="0" normalizeH="0" noProof="0" dirty="0" smtClean="0">
                <a:ln>
                  <a:noFill/>
                </a:ln>
                <a:solidFill>
                  <a:sysClr val="windowText" lastClr="000000"/>
                </a:solidFill>
                <a:effectLst/>
                <a:uLnTx/>
                <a:uFillTx/>
                <a:latin typeface="+mj-lt"/>
                <a:ea typeface="Times New Roman"/>
                <a:cs typeface="Times New Roman"/>
              </a:rPr>
              <a:t> is going to develop a new system for supporting you with your learning. She is going to research and put together some resources so that we can teach you how your brain and your memory work. This will be called ‘Learning 2 Learn’ </a:t>
            </a:r>
          </a:p>
          <a:p>
            <a:pPr marL="0" marR="0" lvl="0" indent="0" algn="ctr" defTabSz="914400" eaLnBrk="1" fontAlgn="auto" latinLnBrk="0" hangingPunct="1">
              <a:lnSpc>
                <a:spcPct val="115000"/>
              </a:lnSpc>
              <a:spcBef>
                <a:spcPts val="0"/>
              </a:spcBef>
              <a:spcAft>
                <a:spcPts val="0"/>
              </a:spcAft>
              <a:buClrTx/>
              <a:buSzTx/>
              <a:buFontTx/>
              <a:buNone/>
              <a:tabLst/>
              <a:defRPr/>
            </a:pPr>
            <a:r>
              <a:rPr lang="en-US" sz="900" kern="0" baseline="0" dirty="0" smtClean="0">
                <a:solidFill>
                  <a:sysClr val="windowText" lastClr="000000"/>
                </a:solidFill>
                <a:latin typeface="+mj-lt"/>
                <a:ea typeface="Times New Roman"/>
                <a:cs typeface="Times New Roman"/>
              </a:rPr>
              <a:t>You will also learn about what type of learner you are so you can help your self with learning.</a:t>
            </a:r>
            <a:endParaRPr kumimoji="0" lang="en-GB" sz="900" i="0" u="none" strike="noStrike" kern="0" cap="none" spc="0" normalizeH="0" baseline="0" noProof="0" dirty="0">
              <a:ln>
                <a:noFill/>
              </a:ln>
              <a:solidFill>
                <a:sysClr val="windowText" lastClr="000000"/>
              </a:solidFill>
              <a:effectLst/>
              <a:uLnTx/>
              <a:uFillTx/>
              <a:latin typeface="+mj-lt"/>
              <a:ea typeface="Times New Roman"/>
              <a:cs typeface="Times New Roman"/>
            </a:endParaRPr>
          </a:p>
        </p:txBody>
      </p:sp>
      <p:sp>
        <p:nvSpPr>
          <p:cNvPr id="10" name="AutoShape 4"/>
          <p:cNvSpPr>
            <a:spLocks noChangeArrowheads="1"/>
          </p:cNvSpPr>
          <p:nvPr/>
        </p:nvSpPr>
        <p:spPr bwMode="auto">
          <a:xfrm>
            <a:off x="2834591" y="2374130"/>
            <a:ext cx="3682886" cy="2023554"/>
          </a:xfrm>
          <a:prstGeom prst="roundRect">
            <a:avLst>
              <a:gd name="adj" fmla="val 16667"/>
            </a:avLst>
          </a:prstGeom>
          <a:gradFill flip="none" rotWithShape="1">
            <a:gsLst>
              <a:gs pos="0">
                <a:srgbClr val="8064A2">
                  <a:lumMod val="60000"/>
                  <a:lumOff val="40000"/>
                </a:srgbClr>
              </a:gs>
              <a:gs pos="50000">
                <a:srgbClr val="FFFF00"/>
              </a:gs>
              <a:gs pos="100000">
                <a:srgbClr val="FF3300">
                  <a:tint val="23500"/>
                  <a:satMod val="160000"/>
                </a:srgbClr>
              </a:gs>
            </a:gsLst>
            <a:lin ang="5400000" scaled="1"/>
            <a:tileRect/>
          </a:gradFill>
          <a:ln w="12700" cmpd="sng">
            <a:solidFill>
              <a:srgbClr val="C0504D">
                <a:lumMod val="60000"/>
                <a:lumOff val="40000"/>
              </a:srgbClr>
            </a:solidFill>
            <a:prstDash val="solid"/>
            <a:round/>
            <a:headEnd/>
            <a:tailEnd/>
          </a:ln>
          <a:effectLst>
            <a:outerShdw dist="28398" dir="3806097" algn="ctr" rotWithShape="0">
              <a:srgbClr val="C0504D">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spcBef>
                <a:spcPts val="0"/>
              </a:spcBef>
              <a:spcAft>
                <a:spcPts val="0"/>
              </a:spcAft>
              <a:buClrTx/>
              <a:buSzTx/>
              <a:buFontTx/>
              <a:buNone/>
              <a:tabLst/>
              <a:defRPr/>
            </a:pPr>
            <a:r>
              <a:rPr kumimoji="0" lang="en-GB" sz="900" b="1" i="0" u="none" strike="noStrike" kern="0" cap="none" spc="0" normalizeH="0" baseline="0" noProof="0" dirty="0" smtClean="0">
                <a:ln>
                  <a:noFill/>
                </a:ln>
                <a:solidFill>
                  <a:sysClr val="windowText" lastClr="000000"/>
                </a:solidFill>
                <a:effectLst/>
                <a:uLnTx/>
                <a:uFillTx/>
                <a:latin typeface="+mj-lt"/>
                <a:ea typeface="Times New Roman"/>
                <a:cs typeface="Times New Roman"/>
              </a:rPr>
              <a:t>Quality of Education </a:t>
            </a:r>
            <a:endParaRPr kumimoji="0" lang="en-GB" sz="900" b="0" i="0" u="none" strike="noStrike" kern="0" cap="none" spc="0" normalizeH="0" baseline="0" noProof="0" dirty="0">
              <a:ln>
                <a:noFill/>
              </a:ln>
              <a:solidFill>
                <a:sysClr val="windowText" lastClr="000000"/>
              </a:solidFill>
              <a:effectLst/>
              <a:uLnTx/>
              <a:uFillTx/>
              <a:latin typeface="+mj-lt"/>
              <a:ea typeface="Times New Roman"/>
              <a:cs typeface="Times New Roman"/>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ysClr val="windowText" lastClr="000000"/>
                </a:solidFill>
                <a:effectLst/>
                <a:uLnTx/>
                <a:uFillTx/>
                <a:latin typeface="+mj-lt"/>
                <a:ea typeface="Times New Roman"/>
                <a:cs typeface="Times New Roman"/>
              </a:rPr>
              <a:t>Mrs Clayton and Mrs Millward are going to ensure that the ‘Recovery</a:t>
            </a:r>
            <a:r>
              <a:rPr kumimoji="0" lang="en-US" sz="900" b="0" i="0" u="none" strike="noStrike" kern="0" cap="none" spc="0" normalizeH="0" noProof="0" dirty="0" smtClean="0">
                <a:ln>
                  <a:noFill/>
                </a:ln>
                <a:solidFill>
                  <a:sysClr val="windowText" lastClr="000000"/>
                </a:solidFill>
                <a:effectLst/>
                <a:uLnTx/>
                <a:uFillTx/>
                <a:latin typeface="+mj-lt"/>
                <a:ea typeface="Times New Roman"/>
                <a:cs typeface="Times New Roman"/>
              </a:rPr>
              <a:t> Curriculum’, helps us catch up with learning that was lost due to COVID. </a:t>
            </a:r>
            <a:endParaRPr lang="en-US" sz="900" kern="0" dirty="0">
              <a:solidFill>
                <a:sysClr val="windowText" lastClr="000000"/>
              </a:solidFill>
              <a:latin typeface="+mj-lt"/>
              <a:ea typeface="Times New Roman"/>
              <a:cs typeface="Times New Roman"/>
            </a:endParaRPr>
          </a:p>
          <a:p>
            <a:pPr lvl="0" algn="ctr" defTabSz="914400">
              <a:lnSpc>
                <a:spcPct val="115000"/>
              </a:lnSpc>
              <a:defRPr/>
            </a:pPr>
            <a:r>
              <a:rPr kumimoji="0" lang="en-US" sz="900" b="0" i="0" u="none" strike="noStrike" kern="0" cap="none" spc="0" normalizeH="0" baseline="0" noProof="0" dirty="0" smtClean="0">
                <a:ln>
                  <a:noFill/>
                </a:ln>
                <a:solidFill>
                  <a:sysClr val="windowText" lastClr="000000"/>
                </a:solidFill>
                <a:effectLst/>
                <a:uLnTx/>
                <a:uFillTx/>
                <a:latin typeface="+mj-lt"/>
                <a:ea typeface="Times New Roman"/>
                <a:cs typeface="Times New Roman"/>
              </a:rPr>
              <a:t>Mrs</a:t>
            </a:r>
            <a:r>
              <a:rPr kumimoji="0" lang="en-US" sz="900" b="0" i="0" u="none" strike="noStrike" kern="0" cap="none" spc="0" normalizeH="0" noProof="0" dirty="0" smtClean="0">
                <a:ln>
                  <a:noFill/>
                </a:ln>
                <a:solidFill>
                  <a:sysClr val="windowText" lastClr="000000"/>
                </a:solidFill>
                <a:effectLst/>
                <a:uLnTx/>
                <a:uFillTx/>
                <a:latin typeface="+mj-lt"/>
                <a:ea typeface="Times New Roman"/>
                <a:cs typeface="Times New Roman"/>
              </a:rPr>
              <a:t> Rund is also going to lead the development of ‘</a:t>
            </a:r>
            <a:r>
              <a:rPr lang="en-US" sz="900" kern="0" dirty="0" smtClean="0">
                <a:solidFill>
                  <a:sysClr val="windowText" lastClr="000000"/>
                </a:solidFill>
                <a:latin typeface="+mj-lt"/>
                <a:ea typeface="Times New Roman"/>
                <a:cs typeface="Times New Roman"/>
              </a:rPr>
              <a:t>C</a:t>
            </a:r>
            <a:r>
              <a:rPr kumimoji="0" lang="en-US" sz="900" b="0" i="0" u="none" strike="noStrike" kern="0" cap="none" spc="0" normalizeH="0" noProof="0" dirty="0" err="1" smtClean="0">
                <a:ln>
                  <a:noFill/>
                </a:ln>
                <a:solidFill>
                  <a:sysClr val="windowText" lastClr="000000"/>
                </a:solidFill>
                <a:effectLst/>
                <a:uLnTx/>
                <a:uFillTx/>
                <a:latin typeface="+mj-lt"/>
                <a:ea typeface="Times New Roman"/>
                <a:cs typeface="Times New Roman"/>
              </a:rPr>
              <a:t>ultural</a:t>
            </a:r>
            <a:r>
              <a:rPr kumimoji="0" lang="en-US" sz="900" b="0" i="0" u="none" strike="noStrike" kern="0" cap="none" spc="0" normalizeH="0" noProof="0" dirty="0" smtClean="0">
                <a:ln>
                  <a:noFill/>
                </a:ln>
                <a:solidFill>
                  <a:sysClr val="windowText" lastClr="000000"/>
                </a:solidFill>
                <a:effectLst/>
                <a:uLnTx/>
                <a:uFillTx/>
                <a:latin typeface="+mj-lt"/>
                <a:ea typeface="Times New Roman"/>
                <a:cs typeface="Times New Roman"/>
              </a:rPr>
              <a:t> Capital’ within our curriculum, looking for ways in which we can enrich the learning opportunities and experiences we have. </a:t>
            </a:r>
            <a:r>
              <a:rPr lang="en-GB" sz="900" kern="0" dirty="0">
                <a:solidFill>
                  <a:sysClr val="windowText" lastClr="000000"/>
                </a:solidFill>
                <a:latin typeface="+mj-lt"/>
                <a:ea typeface="Times New Roman"/>
                <a:cs typeface="Times New Roman"/>
              </a:rPr>
              <a:t>Mrs Clayton will ask all staff and the Junior Leadership to look at ‘Cultural Capital – and think about what it means for our children and our school. The </a:t>
            </a:r>
            <a:r>
              <a:rPr lang="en-GB" sz="900" kern="0" dirty="0" err="1">
                <a:solidFill>
                  <a:sysClr val="windowText" lastClr="000000"/>
                </a:solidFill>
                <a:latin typeface="+mj-lt"/>
                <a:ea typeface="Times New Roman"/>
                <a:cs typeface="Times New Roman"/>
              </a:rPr>
              <a:t>JLT</a:t>
            </a:r>
            <a:r>
              <a:rPr lang="en-GB" sz="900" kern="0" dirty="0">
                <a:solidFill>
                  <a:sysClr val="windowText" lastClr="000000"/>
                </a:solidFill>
                <a:latin typeface="+mj-lt"/>
                <a:ea typeface="Times New Roman"/>
                <a:cs typeface="Times New Roman"/>
              </a:rPr>
              <a:t> will help in deciding on the enrichment opportunities that we provide. </a:t>
            </a:r>
          </a:p>
          <a:p>
            <a:pPr marL="0" marR="0" lvl="0" indent="0" algn="ctr" defTabSz="914400" eaLnBrk="1" fontAlgn="auto" latinLnBrk="0" hangingPunct="1">
              <a:lnSpc>
                <a:spcPct val="115000"/>
              </a:lnSpc>
              <a:spcBef>
                <a:spcPts val="0"/>
              </a:spcBef>
              <a:spcAft>
                <a:spcPts val="0"/>
              </a:spcAft>
              <a:buClrTx/>
              <a:buSzTx/>
              <a:buFontTx/>
              <a:buNone/>
              <a:tabLst/>
              <a:defRPr/>
            </a:pPr>
            <a:endParaRPr kumimoji="0" lang="en-GB" sz="900" b="0" i="0" u="none" strike="noStrike" kern="0" cap="none" spc="0" normalizeH="0" baseline="0" noProof="0" dirty="0">
              <a:ln>
                <a:noFill/>
              </a:ln>
              <a:solidFill>
                <a:sysClr val="windowText" lastClr="000000"/>
              </a:solidFill>
              <a:effectLst/>
              <a:uLnTx/>
              <a:uFillTx/>
              <a:latin typeface="+mj-lt"/>
              <a:ea typeface="Times New Roman"/>
              <a:cs typeface="Times New Roman"/>
            </a:endParaRPr>
          </a:p>
        </p:txBody>
      </p:sp>
      <p:sp>
        <p:nvSpPr>
          <p:cNvPr id="11" name="AutoShape 4"/>
          <p:cNvSpPr>
            <a:spLocks noChangeArrowheads="1"/>
          </p:cNvSpPr>
          <p:nvPr/>
        </p:nvSpPr>
        <p:spPr bwMode="auto">
          <a:xfrm>
            <a:off x="6732240" y="2478369"/>
            <a:ext cx="2230169" cy="1734956"/>
          </a:xfrm>
          <a:prstGeom prst="roundRect">
            <a:avLst>
              <a:gd name="adj" fmla="val 16667"/>
            </a:avLst>
          </a:prstGeom>
          <a:gradFill flip="none" rotWithShape="1">
            <a:gsLst>
              <a:gs pos="0">
                <a:srgbClr val="8064A2">
                  <a:lumMod val="60000"/>
                  <a:lumOff val="40000"/>
                </a:srgbClr>
              </a:gs>
              <a:gs pos="50000">
                <a:srgbClr val="FFFF00"/>
              </a:gs>
              <a:gs pos="100000">
                <a:srgbClr val="FF3300">
                  <a:tint val="23500"/>
                  <a:satMod val="160000"/>
                </a:srgbClr>
              </a:gs>
            </a:gsLst>
            <a:lin ang="5400000" scaled="1"/>
            <a:tileRect/>
          </a:gradFill>
          <a:ln w="12700" cmpd="sng">
            <a:solidFill>
              <a:srgbClr val="C0504D">
                <a:lumMod val="60000"/>
                <a:lumOff val="40000"/>
              </a:srgbClr>
            </a:solidFill>
            <a:prstDash val="solid"/>
            <a:round/>
            <a:headEnd/>
            <a:tailEnd/>
          </a:ln>
          <a:effectLst>
            <a:outerShdw dist="28398" dir="3806097" algn="ctr" rotWithShape="0">
              <a:srgbClr val="C0504D">
                <a:lumMod val="50000"/>
                <a:lumOff val="0"/>
                <a:alpha val="50000"/>
              </a:srgbClr>
            </a:outerShdw>
          </a:effectLst>
        </p:spPr>
        <p:txBody>
          <a:bodyPr rot="0" vert="horz" wrap="square" lIns="91440" tIns="45720" rIns="91440" bIns="45720" anchor="t" anchorCtr="0" upright="1">
            <a:noAutofit/>
          </a:bodyPr>
          <a:lstStyle/>
          <a:p>
            <a:pPr lvl="0" algn="ctr" defTabSz="914400">
              <a:defRPr/>
            </a:pPr>
            <a:r>
              <a:rPr kumimoji="0" lang="en-GB" sz="900" b="1" i="0" u="none" strike="noStrike" kern="0" cap="none" spc="0" normalizeH="0" baseline="0" noProof="0" dirty="0" smtClean="0">
                <a:ln>
                  <a:noFill/>
                </a:ln>
                <a:solidFill>
                  <a:sysClr val="windowText" lastClr="000000"/>
                </a:solidFill>
                <a:effectLst/>
                <a:uLnTx/>
                <a:uFillTx/>
                <a:latin typeface="+mj-lt"/>
                <a:ea typeface="Times New Roman"/>
                <a:cs typeface="Times New Roman"/>
              </a:rPr>
              <a:t>Behaviour and </a:t>
            </a:r>
            <a:r>
              <a:rPr lang="en-GB" sz="900" b="1" kern="0" dirty="0">
                <a:solidFill>
                  <a:sysClr val="windowText" lastClr="000000"/>
                </a:solidFill>
                <a:latin typeface="+mj-lt"/>
                <a:ea typeface="Times New Roman"/>
                <a:cs typeface="Times New Roman"/>
              </a:rPr>
              <a:t>Attitudes / Personal Development</a:t>
            </a:r>
          </a:p>
          <a:p>
            <a:pPr marL="0" marR="0" lvl="0" indent="0" algn="ctr" defTabSz="914400" eaLnBrk="1" fontAlgn="auto" latinLnBrk="0" hangingPunct="1">
              <a:spcBef>
                <a:spcPts val="0"/>
              </a:spcBef>
              <a:spcAft>
                <a:spcPts val="0"/>
              </a:spcAft>
              <a:buClrTx/>
              <a:buSzTx/>
              <a:buFontTx/>
              <a:buNone/>
              <a:tabLst/>
              <a:defRPr/>
            </a:pPr>
            <a:endParaRPr kumimoji="0" lang="en-GB" sz="900" b="1" i="0" u="none" strike="noStrike" kern="0" cap="none" spc="0" normalizeH="0" baseline="0" noProof="0" dirty="0" smtClean="0">
              <a:ln>
                <a:noFill/>
              </a:ln>
              <a:solidFill>
                <a:sysClr val="windowText" lastClr="000000"/>
              </a:solidFill>
              <a:effectLst/>
              <a:uLnTx/>
              <a:uFillTx/>
              <a:latin typeface="+mj-lt"/>
              <a:ea typeface="Times New Roman"/>
              <a:cs typeface="Times New Roman"/>
            </a:endParaRPr>
          </a:p>
          <a:p>
            <a:pPr marL="0" marR="0" lvl="0" indent="0" algn="ctr" defTabSz="914400" eaLnBrk="1" fontAlgn="auto" latinLnBrk="0" hangingPunct="1">
              <a:spcBef>
                <a:spcPts val="0"/>
              </a:spcBef>
              <a:spcAft>
                <a:spcPts val="0"/>
              </a:spcAft>
              <a:buClrTx/>
              <a:buSzTx/>
              <a:buFontTx/>
              <a:buNone/>
              <a:tabLst/>
              <a:defRPr/>
            </a:pPr>
            <a:r>
              <a:rPr kumimoji="0" lang="en-US" sz="900" i="0" u="none" strike="noStrike" kern="0" cap="none" spc="0" normalizeH="0" baseline="0" noProof="0" dirty="0" smtClean="0">
                <a:ln>
                  <a:noFill/>
                </a:ln>
                <a:solidFill>
                  <a:sysClr val="windowText" lastClr="000000"/>
                </a:solidFill>
                <a:effectLst/>
                <a:uLnTx/>
                <a:uFillTx/>
                <a:latin typeface="+mj-lt"/>
                <a:ea typeface="Times New Roman"/>
                <a:cs typeface="Times New Roman"/>
              </a:rPr>
              <a:t>Miss</a:t>
            </a:r>
            <a:r>
              <a:rPr kumimoji="0" lang="en-US" sz="900" i="0" u="none" strike="noStrike" kern="0" cap="none" spc="0" normalizeH="0" noProof="0" dirty="0" smtClean="0">
                <a:ln>
                  <a:noFill/>
                </a:ln>
                <a:solidFill>
                  <a:sysClr val="windowText" lastClr="000000"/>
                </a:solidFill>
                <a:effectLst/>
                <a:uLnTx/>
                <a:uFillTx/>
                <a:latin typeface="+mj-lt"/>
                <a:ea typeface="Times New Roman"/>
                <a:cs typeface="Times New Roman"/>
              </a:rPr>
              <a:t> Ashworth and Mrs Rund  </a:t>
            </a:r>
            <a:r>
              <a:rPr lang="en-US" sz="900" kern="0" dirty="0" smtClean="0">
                <a:solidFill>
                  <a:sysClr val="windowText" lastClr="000000"/>
                </a:solidFill>
                <a:latin typeface="+mj-lt"/>
                <a:ea typeface="Times New Roman"/>
                <a:cs typeface="Times New Roman"/>
              </a:rPr>
              <a:t>are</a:t>
            </a:r>
            <a:r>
              <a:rPr kumimoji="0" lang="en-US" sz="900" i="0" u="none" strike="noStrike" kern="0" cap="none" spc="0" normalizeH="0" noProof="0" dirty="0" smtClean="0">
                <a:ln>
                  <a:noFill/>
                </a:ln>
                <a:solidFill>
                  <a:sysClr val="windowText" lastClr="000000"/>
                </a:solidFill>
                <a:effectLst/>
                <a:uLnTx/>
                <a:uFillTx/>
                <a:latin typeface="+mj-lt"/>
                <a:ea typeface="Times New Roman"/>
                <a:cs typeface="Times New Roman"/>
              </a:rPr>
              <a:t> going to focus on developing resilience across school. </a:t>
            </a:r>
            <a:r>
              <a:rPr lang="en-US" sz="900" kern="0" dirty="0" smtClean="0">
                <a:solidFill>
                  <a:sysClr val="windowText" lastClr="000000"/>
                </a:solidFill>
                <a:latin typeface="+mj-lt"/>
                <a:ea typeface="Times New Roman"/>
                <a:cs typeface="Times New Roman"/>
              </a:rPr>
              <a:t>Having resilience reduces stress and anxiety, it helps us have self esteem and a growth mindset, it also helps us cope with low level </a:t>
            </a:r>
            <a:r>
              <a:rPr lang="en-US" sz="900" kern="0" dirty="0" err="1" smtClean="0">
                <a:solidFill>
                  <a:sysClr val="windowText" lastClr="000000"/>
                </a:solidFill>
                <a:latin typeface="+mj-lt"/>
                <a:ea typeface="Times New Roman"/>
                <a:cs typeface="Times New Roman"/>
              </a:rPr>
              <a:t>behavioural</a:t>
            </a:r>
            <a:r>
              <a:rPr lang="en-US" sz="900" kern="0" dirty="0" smtClean="0">
                <a:solidFill>
                  <a:sysClr val="windowText" lastClr="000000"/>
                </a:solidFill>
                <a:latin typeface="+mj-lt"/>
                <a:ea typeface="Times New Roman"/>
                <a:cs typeface="Times New Roman"/>
              </a:rPr>
              <a:t> incidents. </a:t>
            </a:r>
            <a:endParaRPr kumimoji="0" lang="en-US" sz="900" i="0" u="none" strike="noStrike" kern="0" cap="none" spc="0" normalizeH="0" noProof="0" dirty="0" smtClean="0">
              <a:ln>
                <a:noFill/>
              </a:ln>
              <a:solidFill>
                <a:sysClr val="windowText" lastClr="000000"/>
              </a:solidFill>
              <a:effectLst/>
              <a:uLnTx/>
              <a:uFillTx/>
              <a:latin typeface="+mj-lt"/>
              <a:ea typeface="Times New Roman"/>
              <a:cs typeface="Times New Roman"/>
            </a:endParaRPr>
          </a:p>
          <a:p>
            <a:pPr marL="0" marR="0" lvl="0" indent="0" algn="ctr" defTabSz="914400" eaLnBrk="1" fontAlgn="auto" latinLnBrk="0" hangingPunct="1">
              <a:spcBef>
                <a:spcPts val="0"/>
              </a:spcBef>
              <a:spcAft>
                <a:spcPts val="0"/>
              </a:spcAft>
              <a:buClrTx/>
              <a:buSzTx/>
              <a:buFontTx/>
              <a:buNone/>
              <a:tabLst/>
              <a:defRPr/>
            </a:pPr>
            <a:endParaRPr kumimoji="0" lang="en-GB" sz="900" b="0" i="0" u="none" strike="noStrike" kern="0" cap="none" spc="0" normalizeH="0" baseline="0" noProof="0" dirty="0">
              <a:ln>
                <a:noFill/>
              </a:ln>
              <a:solidFill>
                <a:sysClr val="windowText" lastClr="000000"/>
              </a:solidFill>
              <a:effectLst/>
              <a:uLnTx/>
              <a:uFillTx/>
              <a:latin typeface="+mj-lt"/>
              <a:ea typeface="Times New Roman"/>
              <a:cs typeface="Times New Roman"/>
            </a:endParaRPr>
          </a:p>
        </p:txBody>
      </p:sp>
      <p:sp>
        <p:nvSpPr>
          <p:cNvPr id="12" name="AutoShape 6"/>
          <p:cNvSpPr>
            <a:spLocks noChangeArrowheads="1"/>
          </p:cNvSpPr>
          <p:nvPr/>
        </p:nvSpPr>
        <p:spPr bwMode="auto">
          <a:xfrm>
            <a:off x="118576" y="147589"/>
            <a:ext cx="3456385" cy="1553219"/>
          </a:xfrm>
          <a:prstGeom prst="roundRect">
            <a:avLst>
              <a:gd name="adj" fmla="val 16667"/>
            </a:avLst>
          </a:prstGeom>
          <a:gradFill flip="none" rotWithShape="1">
            <a:gsLst>
              <a:gs pos="0">
                <a:srgbClr val="FF3300">
                  <a:tint val="66000"/>
                  <a:satMod val="160000"/>
                </a:srgbClr>
              </a:gs>
              <a:gs pos="50000">
                <a:srgbClr val="FFFF00"/>
              </a:gs>
              <a:gs pos="100000">
                <a:srgbClr val="FF3300">
                  <a:tint val="23500"/>
                  <a:satMod val="160000"/>
                </a:srgbClr>
              </a:gs>
            </a:gsLst>
            <a:path path="circle">
              <a:fillToRect l="50000" t="50000" r="50000" b="50000"/>
            </a:path>
            <a:tileRect/>
          </a:gradFill>
          <a:ln w="12700" cmpd="sng">
            <a:solidFill>
              <a:schemeClr val="accent2">
                <a:lumMod val="60000"/>
                <a:lumOff val="40000"/>
              </a:schemeClr>
            </a:solidFill>
            <a:prstDash val="solid"/>
            <a:round/>
            <a:headEnd/>
            <a:tailEnd/>
          </a:ln>
          <a:effectLst>
            <a:outerShdw dist="28398" dir="3806097" algn="ctr" rotWithShape="0">
              <a:schemeClr val="accent2">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0"/>
              </a:spcAft>
            </a:pPr>
            <a:r>
              <a:rPr lang="en-GB" sz="1000" b="1" dirty="0" smtClean="0">
                <a:solidFill>
                  <a:schemeClr val="bg1"/>
                </a:solidFill>
                <a:effectLst/>
                <a:latin typeface="+mj-lt"/>
                <a:ea typeface="Times New Roman"/>
                <a:cs typeface="Times New Roman"/>
              </a:rPr>
              <a:t>Leadership and Management</a:t>
            </a:r>
          </a:p>
          <a:p>
            <a:pPr algn="ctr">
              <a:lnSpc>
                <a:spcPct val="115000"/>
              </a:lnSpc>
              <a:spcAft>
                <a:spcPts val="0"/>
              </a:spcAft>
            </a:pPr>
            <a:r>
              <a:rPr lang="en-US" sz="900" dirty="0" smtClean="0">
                <a:solidFill>
                  <a:schemeClr val="bg1"/>
                </a:solidFill>
                <a:latin typeface="+mj-lt"/>
                <a:ea typeface="Times New Roman"/>
                <a:cs typeface="Times New Roman"/>
              </a:rPr>
              <a:t>Mrs Clayton is </a:t>
            </a:r>
            <a:r>
              <a:rPr lang="en-US" sz="900" dirty="0" smtClean="0">
                <a:solidFill>
                  <a:schemeClr val="bg1"/>
                </a:solidFill>
                <a:latin typeface="+mj-lt"/>
                <a:ea typeface="Times New Roman"/>
                <a:cs typeface="Times New Roman"/>
              </a:rPr>
              <a:t>going focus on our wellbeing and the wellbeing of all the staff in school. Miss Ashworth the Learning Mentor is going to help with this. </a:t>
            </a:r>
          </a:p>
          <a:p>
            <a:pPr algn="ctr">
              <a:lnSpc>
                <a:spcPct val="115000"/>
              </a:lnSpc>
              <a:spcAft>
                <a:spcPts val="0"/>
              </a:spcAft>
            </a:pPr>
            <a:r>
              <a:rPr lang="en-US" sz="900" dirty="0" smtClean="0">
                <a:solidFill>
                  <a:schemeClr val="bg1"/>
                </a:solidFill>
                <a:effectLst/>
                <a:latin typeface="+mj-lt"/>
                <a:ea typeface="Times New Roman"/>
                <a:cs typeface="Times New Roman"/>
              </a:rPr>
              <a:t>Mrs Clayton and Mrs Marshall are going to research and develop ‘Learning to Learn’. They will then  train up the staff on this so they can help us understand what type of learners we are and how we learn best. </a:t>
            </a:r>
            <a:endParaRPr lang="en-GB" sz="800" dirty="0">
              <a:solidFill>
                <a:schemeClr val="bg1"/>
              </a:solidFill>
              <a:effectLst/>
              <a:latin typeface="+mj-lt"/>
              <a:ea typeface="Times New Roman"/>
              <a:cs typeface="Times New Roman"/>
            </a:endParaRPr>
          </a:p>
        </p:txBody>
      </p:sp>
      <p:pic>
        <p:nvPicPr>
          <p:cNvPr id="14" name="Picture 13"/>
          <p:cNvPicPr>
            <a:picLocks noChangeAspect="1"/>
          </p:cNvPicPr>
          <p:nvPr/>
        </p:nvPicPr>
        <p:blipFill>
          <a:blip r:embed="rId4"/>
          <a:stretch>
            <a:fillRect/>
          </a:stretch>
        </p:blipFill>
        <p:spPr>
          <a:xfrm>
            <a:off x="3639337" y="64634"/>
            <a:ext cx="1940776" cy="1940776"/>
          </a:xfrm>
          <a:prstGeom prst="rect">
            <a:avLst/>
          </a:prstGeom>
        </p:spPr>
      </p:pic>
    </p:spTree>
    <p:extLst>
      <p:ext uri="{BB962C8B-B14F-4D97-AF65-F5344CB8AC3E}">
        <p14:creationId xmlns:p14="http://schemas.microsoft.com/office/powerpoint/2010/main" val="2529028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409</TotalTime>
  <Words>524</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Century Gothic</vt:lpstr>
      <vt:lpstr>Times New Roman</vt:lpstr>
      <vt:lpstr>Wingdings 3</vt:lpstr>
      <vt:lpstr>Slice</vt:lpstr>
      <vt:lpstr>Singleton C of E  Primary School School Improvement Plan 2021 - 22 “Passion for Learning….Passion for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 </cp:lastModifiedBy>
  <cp:revision>30</cp:revision>
  <cp:lastPrinted>2017-05-08T08:43:02Z</cp:lastPrinted>
  <dcterms:created xsi:type="dcterms:W3CDTF">2017-05-08T08:33:33Z</dcterms:created>
  <dcterms:modified xsi:type="dcterms:W3CDTF">2021-04-26T12:28:27Z</dcterms:modified>
</cp:coreProperties>
</file>