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Lato Black" panose="020B0604020202020204" charset="0"/>
      <p:bold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7" roundtripDataSignature="AMtx7mhzLFy3mLnK13J0no2IuGqjr/02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6641C2-1315-4F66-BCC7-40203AAA9FAC}" v="2" dt="2020-04-18T14:49:27.309"/>
  </p1510:revLst>
</p1510:revInfo>
</file>

<file path=ppt/tableStyles.xml><?xml version="1.0" encoding="utf-8"?>
<a:tblStyleLst xmlns:a="http://schemas.openxmlformats.org/drawingml/2006/main" def="{9BE4D444-2CE1-45CE-9E99-D1221F2047DB}">
  <a:tblStyle styleId="{9BE4D444-2CE1-45CE-9E99-D1221F2047D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lanassessment.com/living-things-y4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teach/class-clips-video/science-ks1-ks2-wonders-of-nature-polar-bears-in-their-habitat/z73ygwx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bbc.co.uk/teach/class-clips-video/science-ks2--ks3-how-animals-have-adapted/z4y76v4" TargetMode="External"/><Relationship Id="rId4" Type="http://schemas.openxmlformats.org/officeDocument/2006/relationships/hyperlink" Target="https://www.bbc.co.uk/bitesize/clips/zv7w2hv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nhm.ac.uk/discover/earthworm-heroes.html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bbc.co.uk/programmes/p003kmh2" TargetMode="External"/><Relationship Id="rId5" Type="http://schemas.openxmlformats.org/officeDocument/2006/relationships/hyperlink" Target="https://www.bbc.co.uk/programmes/p003lc9k" TargetMode="External"/><Relationship Id="rId4" Type="http://schemas.openxmlformats.org/officeDocument/2006/relationships/hyperlink" Target="https://www.bbc.co.uk/teach/class-clips-video/science-ks1-ks2-fallen-leaves-fungi-slime-molds/z7cb47h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ps.org.uk/attachments/article/1377/SAPS%20book%205%20-%20Grouping%20and%20Classification%20-%202016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clips/z9nhfg8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bbc.co.uk/bitesize/topics/zbnnb9q/articles/zsphrwx" TargetMode="External"/><Relationship Id="rId4" Type="http://schemas.openxmlformats.org/officeDocument/2006/relationships/hyperlink" Target="https://www.bbc.co.uk/bitesize/clips/zjshfg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clips/z284d2p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britishhedgehogs.org.uk/" TargetMode="External"/><Relationship Id="rId4" Type="http://schemas.openxmlformats.org/officeDocument/2006/relationships/hyperlink" Target="https://ptes.org/campaigns/hedgehog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Mandrill face"/>
          <p:cNvPicPr preferRelativeResize="0">
            <a:picLocks noGrp="1"/>
          </p:cNvPicPr>
          <p:nvPr>
            <p:ph type="body" idx="1"/>
          </p:nvPr>
        </p:nvPicPr>
        <p:blipFill>
          <a:blip r:embed="rId3"/>
          <a:srcRect/>
          <a:stretch/>
        </p:blipFill>
        <p:spPr>
          <a:xfrm>
            <a:off x="3230558" y="466821"/>
            <a:ext cx="8951279" cy="596606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-19050" y="30500"/>
            <a:ext cx="7219950" cy="6824678"/>
          </a:xfrm>
          <a:custGeom>
            <a:avLst/>
            <a:gdLst/>
            <a:ahLst/>
            <a:cxnLst/>
            <a:rect l="l" t="t" r="r" b="b"/>
            <a:pathLst>
              <a:path w="5265336" h="7355394" extrusionOk="0">
                <a:moveTo>
                  <a:pt x="5164852" y="90435"/>
                </a:moveTo>
                <a:lnTo>
                  <a:pt x="2642716" y="7285055"/>
                </a:lnTo>
                <a:lnTo>
                  <a:pt x="0" y="7355394"/>
                </a:lnTo>
                <a:cubicBezTo>
                  <a:pt x="3349" y="4910295"/>
                  <a:pt x="6699" y="2465196"/>
                  <a:pt x="10048" y="20097"/>
                </a:cubicBezTo>
                <a:lnTo>
                  <a:pt x="5265336" y="0"/>
                </a:lnTo>
                <a:lnTo>
                  <a:pt x="5255288" y="0"/>
                </a:lnTo>
              </a:path>
            </a:pathLst>
          </a:cu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722630" y="641564"/>
            <a:ext cx="5422900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i="0" u="none" strike="noStrike" cap="non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Year 4: Living things and their habitats</a:t>
            </a: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722630" y="2145506"/>
            <a:ext cx="810260" cy="67314"/>
          </a:xfrm>
          <a:custGeom>
            <a:avLst/>
            <a:gdLst/>
            <a:ahLst/>
            <a:cxnLst/>
            <a:rect l="l" t="t" r="r" b="b"/>
            <a:pathLst>
              <a:path w="810260" h="120000" extrusionOk="0">
                <a:moveTo>
                  <a:pt x="0" y="0"/>
                </a:moveTo>
                <a:lnTo>
                  <a:pt x="810006" y="0"/>
                </a:lnTo>
              </a:path>
            </a:pathLst>
          </a:cu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 descr="A picture containing drawing, ligh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/>
          <p:nvPr/>
        </p:nvSpPr>
        <p:spPr>
          <a:xfrm>
            <a:off x="0" y="2823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717550" y="2362546"/>
            <a:ext cx="54229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Topic overview for teachers</a:t>
            </a:r>
            <a:endParaRPr/>
          </a:p>
        </p:txBody>
      </p:sp>
      <p:sp>
        <p:nvSpPr>
          <p:cNvPr id="96" name="Google Shape;96;p1"/>
          <p:cNvSpPr txBox="1"/>
          <p:nvPr/>
        </p:nvSpPr>
        <p:spPr>
          <a:xfrm>
            <a:off x="717550" y="5439710"/>
            <a:ext cx="54229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2400" b="1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400" b="1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Age 8-9</a:t>
            </a:r>
            <a:endParaRPr/>
          </a:p>
        </p:txBody>
      </p:sp>
      <p:grpSp>
        <p:nvGrpSpPr>
          <p:cNvPr id="97" name="Google Shape;97;p1"/>
          <p:cNvGrpSpPr/>
          <p:nvPr/>
        </p:nvGrpSpPr>
        <p:grpSpPr>
          <a:xfrm>
            <a:off x="7652549" y="466820"/>
            <a:ext cx="4261283" cy="5969030"/>
            <a:chOff x="7631492" y="641565"/>
            <a:chExt cx="4012817" cy="5656306"/>
          </a:xfrm>
        </p:grpSpPr>
        <p:pic>
          <p:nvPicPr>
            <p:cNvPr id="98" name="Google Shape;98;p1"/>
            <p:cNvPicPr preferRelativeResize="0"/>
            <p:nvPr/>
          </p:nvPicPr>
          <p:blipFill rotWithShape="1">
            <a:blip r:embed="rId5">
              <a:alphaModFix amt="85000"/>
            </a:blip>
            <a:srcRect/>
            <a:stretch/>
          </p:blipFill>
          <p:spPr>
            <a:xfrm>
              <a:off x="7631492" y="641565"/>
              <a:ext cx="4012817" cy="56563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Google Shape;99;p1"/>
            <p:cNvSpPr txBox="1"/>
            <p:nvPr/>
          </p:nvSpPr>
          <p:spPr>
            <a:xfrm>
              <a:off x="7806240" y="697498"/>
              <a:ext cx="3570548" cy="5512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This topic overview is based on the PLAN knowledge matrix (for England). Please use link: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u="sng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https://www.planassessment.com/living-things-y4</a:t>
              </a:r>
              <a:endParaRPr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The matrix includes: </a:t>
              </a:r>
              <a:endParaRPr dirty="0"/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Char char="•"/>
              </a:pPr>
              <a:r>
                <a:rPr lang="en-GB" sz="24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National Curriculum learning objectives </a:t>
              </a:r>
              <a:endParaRPr dirty="0"/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Char char="•"/>
              </a:pPr>
              <a:r>
                <a:rPr lang="en-GB" sz="24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Key learning</a:t>
              </a:r>
              <a:endParaRPr dirty="0"/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Char char="•"/>
              </a:pPr>
              <a:r>
                <a:rPr lang="en-GB" sz="24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Key vocabulary </a:t>
              </a:r>
              <a:endParaRPr dirty="0"/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Char char="•"/>
              </a:pPr>
              <a:r>
                <a:rPr lang="en-GB" sz="24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Common misconceptions</a:t>
              </a:r>
              <a:endParaRPr dirty="0"/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Char char="•"/>
              </a:pPr>
              <a:r>
                <a:rPr lang="en-GB" sz="24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Possible activities &amp; evidence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/>
        </p:nvSpPr>
        <p:spPr>
          <a:xfrm>
            <a:off x="648070" y="295184"/>
            <a:ext cx="10697592" cy="6400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Year 4 – Living things and their habitats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2" descr="A picture containing drawing, ligh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 txBox="1"/>
          <p:nvPr/>
        </p:nvSpPr>
        <p:spPr>
          <a:xfrm>
            <a:off x="177916" y="6444733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9" name="Google Shape;109;p2"/>
          <p:cNvGraphicFramePr/>
          <p:nvPr/>
        </p:nvGraphicFramePr>
        <p:xfrm>
          <a:off x="813319" y="86627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{9BE4D444-2CE1-45CE-9E99-D1221F2047DB}</a:tableStyleId>
              </a:tblPr>
              <a:tblGrid>
                <a:gridCol w="20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8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strike="noStrike" cap="none"/>
                        <a:t>Topic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Key Learning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page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9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chemeClr val="dk1"/>
                          </a:solidFill>
                        </a:rPr>
                        <a:t>An introduction to animal habitats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GB" sz="1800"/>
                        <a:t>Animals live in a </a:t>
                      </a:r>
                      <a:r>
                        <a:rPr lang="en-GB" sz="1800" b="1"/>
                        <a:t>habitat</a:t>
                      </a:r>
                      <a:r>
                        <a:rPr lang="en-GB" sz="1800"/>
                        <a:t> which provides an </a:t>
                      </a:r>
                      <a:r>
                        <a:rPr lang="en-GB" sz="1800" b="1"/>
                        <a:t>environment</a:t>
                      </a:r>
                      <a:r>
                        <a:rPr lang="en-GB" sz="1800"/>
                        <a:t> to which they are suited.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GB" sz="1800"/>
                        <a:t>A </a:t>
                      </a:r>
                      <a:r>
                        <a:rPr lang="en-GB" sz="1800" b="1"/>
                        <a:t>habitat</a:t>
                      </a:r>
                      <a:r>
                        <a:rPr lang="en-GB" sz="1800"/>
                        <a:t> provides animals with </a:t>
                      </a:r>
                      <a:r>
                        <a:rPr lang="en-GB" sz="1800">
                          <a:solidFill>
                            <a:schemeClr val="dk1"/>
                          </a:solidFill>
                        </a:rPr>
                        <a:t>water, food </a:t>
                      </a:r>
                      <a:r>
                        <a:rPr lang="en-GB" sz="1800"/>
                        <a:t>and shelter.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GB" sz="1800">
                          <a:solidFill>
                            <a:schemeClr val="dk1"/>
                          </a:solidFill>
                        </a:rPr>
                        <a:t>Each habitat has different </a:t>
                      </a:r>
                      <a:r>
                        <a:rPr lang="en-GB" sz="1800" b="1">
                          <a:solidFill>
                            <a:schemeClr val="dk1"/>
                          </a:solidFill>
                        </a:rPr>
                        <a:t>conditions</a:t>
                      </a:r>
                      <a:r>
                        <a:rPr lang="en-GB" sz="1800">
                          <a:solidFill>
                            <a:schemeClr val="dk1"/>
                          </a:solidFill>
                        </a:rPr>
                        <a:t> such as the amount of light, the temperature and the amount of moisture.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GB" sz="1800" b="0">
                          <a:solidFill>
                            <a:schemeClr val="dk1"/>
                          </a:solidFill>
                        </a:rPr>
                        <a:t>Animals are </a:t>
                      </a:r>
                      <a:r>
                        <a:rPr lang="en-GB" sz="1800" b="1">
                          <a:solidFill>
                            <a:schemeClr val="dk1"/>
                          </a:solidFill>
                        </a:rPr>
                        <a:t>adapted </a:t>
                      </a:r>
                      <a:r>
                        <a:rPr lang="en-GB" sz="1800">
                          <a:solidFill>
                            <a:schemeClr val="dk1"/>
                          </a:solidFill>
                        </a:rPr>
                        <a:t>to live in their habitats.</a:t>
                      </a:r>
                      <a:endParaRPr sz="1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5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 b="1">
                          <a:solidFill>
                            <a:schemeClr val="dk1"/>
                          </a:solidFill>
                        </a:rPr>
                        <a:t>Local habitats: woodland and garden habitats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GB" sz="1800"/>
                        <a:t>A </a:t>
                      </a:r>
                      <a:r>
                        <a:rPr lang="en-GB" sz="1800" b="1"/>
                        <a:t>habitat </a:t>
                      </a:r>
                      <a:r>
                        <a:rPr lang="en-GB" sz="1800"/>
                        <a:t>provides animals, plants and other living things with food and shelter. A small place where living things can survive is often called a </a:t>
                      </a:r>
                      <a:r>
                        <a:rPr lang="en-GB" sz="1800" b="1"/>
                        <a:t>micro-habitat</a:t>
                      </a:r>
                      <a:r>
                        <a:rPr lang="en-GB" sz="1800"/>
                        <a:t>, for example under a log.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GB" sz="1800">
                          <a:solidFill>
                            <a:schemeClr val="dk1"/>
                          </a:solidFill>
                        </a:rPr>
                        <a:t>Each micro-habitat has different </a:t>
                      </a:r>
                      <a:r>
                        <a:rPr lang="en-GB" sz="1800" b="1">
                          <a:solidFill>
                            <a:schemeClr val="dk1"/>
                          </a:solidFill>
                        </a:rPr>
                        <a:t>conditions</a:t>
                      </a:r>
                      <a:r>
                        <a:rPr lang="en-GB" sz="1800">
                          <a:solidFill>
                            <a:schemeClr val="dk1"/>
                          </a:solidFill>
                        </a:rPr>
                        <a:t> such as the amount of light, the temperature and the amount of moisture.</a:t>
                      </a:r>
                      <a:endParaRPr sz="1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chemeClr val="dk1"/>
                          </a:solidFill>
                        </a:rPr>
                        <a:t>5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2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 b="1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Making branching keys and classifying small woodland animals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GB" sz="1800"/>
                        <a:t>Living things can be grouped or </a:t>
                      </a:r>
                      <a:r>
                        <a:rPr lang="en-GB" sz="1800" b="1"/>
                        <a:t>classified</a:t>
                      </a:r>
                      <a:r>
                        <a:rPr lang="en-GB" sz="1800"/>
                        <a:t> in different ways according to their </a:t>
                      </a:r>
                      <a:r>
                        <a:rPr lang="en-GB" sz="1800" b="1"/>
                        <a:t>features</a:t>
                      </a:r>
                      <a:r>
                        <a:rPr lang="en-GB" sz="1800"/>
                        <a:t>.</a:t>
                      </a:r>
                      <a:endParaRPr sz="1800" b="1">
                        <a:solidFill>
                          <a:srgbClr val="262626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GB" sz="1800" b="1">
                          <a:solidFill>
                            <a:srgbClr val="262626"/>
                          </a:solidFill>
                        </a:rPr>
                        <a:t>Branching keys</a:t>
                      </a:r>
                      <a:r>
                        <a:rPr lang="en-GB" sz="1800">
                          <a:solidFill>
                            <a:srgbClr val="262626"/>
                          </a:solidFill>
                        </a:rPr>
                        <a:t> are useful for classifying things, using descriptions of features.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6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/>
          <p:nvPr/>
        </p:nvSpPr>
        <p:spPr>
          <a:xfrm>
            <a:off x="648070" y="295184"/>
            <a:ext cx="10697592" cy="6400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Year 4 – Living things and their habitats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3" descr="A picture containing drawing, ligh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177916" y="6444733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9" name="Google Shape;119;p3"/>
          <p:cNvGraphicFramePr/>
          <p:nvPr/>
        </p:nvGraphicFramePr>
        <p:xfrm>
          <a:off x="813319" y="86627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{9BE4D444-2CE1-45CE-9E99-D1221F2047DB}</a:tableStyleId>
              </a:tblPr>
              <a:tblGrid>
                <a:gridCol w="20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8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Topic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Key Learning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page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 b="1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Food chains in a woodland habitat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GB" sz="1800"/>
                        <a:t>A </a:t>
                      </a:r>
                      <a:r>
                        <a:rPr lang="en-GB" sz="1800" b="1"/>
                        <a:t>food chain </a:t>
                      </a:r>
                      <a:r>
                        <a:rPr lang="en-GB" sz="1800"/>
                        <a:t>shows the links between different living things and where they get their energy from.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GB" sz="1800"/>
                        <a:t>Living things can be classified as </a:t>
                      </a:r>
                      <a:r>
                        <a:rPr lang="en-GB" sz="1800" b="1"/>
                        <a:t>producers</a:t>
                      </a:r>
                      <a:r>
                        <a:rPr lang="en-GB" sz="1800"/>
                        <a:t> or </a:t>
                      </a:r>
                      <a:r>
                        <a:rPr lang="en-GB" sz="1800" b="1"/>
                        <a:t>consumers</a:t>
                      </a:r>
                      <a:r>
                        <a:rPr lang="en-GB" sz="1800"/>
                        <a:t> according to their place in the food chain.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GB" sz="1800"/>
                        <a:t>A </a:t>
                      </a:r>
                      <a:r>
                        <a:rPr lang="en-GB" sz="1800" b="1"/>
                        <a:t>predator</a:t>
                      </a:r>
                      <a:r>
                        <a:rPr lang="en-GB" sz="1800"/>
                        <a:t> is an animal that feeds on other animals (its </a:t>
                      </a:r>
                      <a:r>
                        <a:rPr lang="en-GB" sz="1800" b="1"/>
                        <a:t>prey</a:t>
                      </a:r>
                      <a:r>
                        <a:rPr lang="en-GB" sz="1800"/>
                        <a:t>).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GB" sz="1800">
                          <a:solidFill>
                            <a:schemeClr val="dk1"/>
                          </a:solidFill>
                        </a:rPr>
                        <a:t>Animals can be described as </a:t>
                      </a:r>
                      <a:r>
                        <a:rPr lang="en-GB" sz="1800" b="1">
                          <a:solidFill>
                            <a:schemeClr val="dk1"/>
                          </a:solidFill>
                        </a:rPr>
                        <a:t>carnivores</a:t>
                      </a:r>
                      <a:r>
                        <a:rPr lang="en-GB" sz="1800">
                          <a:solidFill>
                            <a:schemeClr val="dk1"/>
                          </a:solidFill>
                        </a:rPr>
                        <a:t>, </a:t>
                      </a:r>
                      <a:r>
                        <a:rPr lang="en-GB" sz="1800" b="1">
                          <a:solidFill>
                            <a:schemeClr val="dk1"/>
                          </a:solidFill>
                        </a:rPr>
                        <a:t>herbivores</a:t>
                      </a:r>
                      <a:r>
                        <a:rPr lang="en-GB" sz="1800">
                          <a:solidFill>
                            <a:schemeClr val="dk1"/>
                          </a:solidFill>
                        </a:rPr>
                        <a:t> or </a:t>
                      </a:r>
                      <a:r>
                        <a:rPr lang="en-GB" sz="1800" b="1">
                          <a:solidFill>
                            <a:schemeClr val="dk1"/>
                          </a:solidFill>
                        </a:rPr>
                        <a:t>omnivores</a:t>
                      </a:r>
                      <a:r>
                        <a:rPr lang="en-GB" sz="1800">
                          <a:solidFill>
                            <a:schemeClr val="dk1"/>
                          </a:solidFill>
                        </a:rPr>
                        <a:t>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7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6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i="0">
                          <a:solidFill>
                            <a:schemeClr val="dk1"/>
                          </a:solidFill>
                        </a:rPr>
                        <a:t>Changing environments: seasonal changes and changes due to human activity.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GB" sz="1800" b="1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Environments</a:t>
                      </a:r>
                      <a:r>
                        <a:rPr lang="en-GB" sz="18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change with the </a:t>
                      </a:r>
                      <a:r>
                        <a:rPr lang="en-GB" sz="1800" b="1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seasons</a:t>
                      </a:r>
                      <a:r>
                        <a:rPr lang="en-GB" sz="18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GB" sz="18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Living things may change their behaviour in different seasons. Some animals may </a:t>
                      </a:r>
                      <a:r>
                        <a:rPr lang="en-GB" sz="1800" b="1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hibernate</a:t>
                      </a:r>
                      <a:r>
                        <a:rPr lang="en-GB" sz="18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GB" sz="18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Humans can cause the environment to change. This can be in a good way (i.e. positive human impact, such as setting up nature reserves) or in a bad way (i.e. negative human impact, such as littering).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chemeClr val="dk1"/>
                          </a:solidFill>
                        </a:rPr>
                        <a:t>8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>
            <a:spLocks noGrp="1"/>
          </p:cNvSpPr>
          <p:nvPr>
            <p:ph type="body" idx="1"/>
          </p:nvPr>
        </p:nvSpPr>
        <p:spPr>
          <a:xfrm>
            <a:off x="838200" y="1644140"/>
            <a:ext cx="5181600" cy="313640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Learning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Animals live in a </a:t>
            </a: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which provides an </a:t>
            </a: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which they are suited.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provides animals with water, food and shelter.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habitat has different </a:t>
            </a: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conditions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such as the amount of light, the temperature and the amount of moisture.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Animals are </a:t>
            </a: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adapted 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live in their habitats.</a:t>
            </a:r>
            <a:endParaRPr sz="2000" b="0">
              <a:solidFill>
                <a:srgbClr val="262626"/>
              </a:solidFill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6141599" y="1644140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Activities and Websites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Exploring prior knowledge about habitats.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https://www.bbc.co.uk/teach/class-clips-video/science-ks1-ks2-wonders-of-nature-polar-bears-in-their-habitat/z73ygwx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Looking at owls and foxes in different habitats and their adaptations.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https://www.bbc.co.uk/bitesize/clips/zv7w2hv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https://www.bbc.co.uk/teach/class-clips-video/science-ks2--ks3-how-animals-have-adapted/z4y76v4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Making a fact file about owls and foxes.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Optional activity to extend the fact file for more animals in hot deserts or the Arctic (see lesson page 7).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838198" y="4997587"/>
            <a:ext cx="5181600" cy="117937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r>
              <a:rPr lang="en-GB" sz="18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can…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50"/>
              <a:buFont typeface="Arial"/>
              <a:buChar char="•"/>
            </a:pPr>
            <a:r>
              <a:rPr lang="en-GB" sz="185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Describe how some animals are adapted to live in an Arctic habitat or a hot desert habitat. </a:t>
            </a:r>
            <a:r>
              <a:rPr lang="en-GB" sz="185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Living things and their habitats</a:t>
            </a:r>
            <a:endParaRPr/>
          </a:p>
        </p:txBody>
      </p:sp>
      <p:sp>
        <p:nvSpPr>
          <p:cNvPr id="131" name="Google Shape;131;p4"/>
          <p:cNvSpPr txBox="1"/>
          <p:nvPr/>
        </p:nvSpPr>
        <p:spPr>
          <a:xfrm>
            <a:off x="1468072" y="500744"/>
            <a:ext cx="708869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 introduction to animal habitats </a:t>
            </a:r>
            <a:endParaRPr/>
          </a:p>
        </p:txBody>
      </p:sp>
      <p:sp>
        <p:nvSpPr>
          <p:cNvPr id="132" name="Google Shape;132;p4"/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Logo for section to sit inside roundel</a:t>
            </a:r>
            <a:endParaRPr/>
          </a:p>
        </p:txBody>
      </p:sp>
      <p:pic>
        <p:nvPicPr>
          <p:cNvPr id="135" name="Google Shape;135;p4" descr="A picture containing drawing, ligh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"/>
          <p:cNvSpPr txBox="1"/>
          <p:nvPr/>
        </p:nvSpPr>
        <p:spPr>
          <a:xfrm>
            <a:off x="162727" y="6429352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4" descr="A picture containing clock, room, plat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8239" y="55164"/>
            <a:ext cx="1082042" cy="1082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 txBox="1">
            <a:spLocks noGrp="1"/>
          </p:cNvSpPr>
          <p:nvPr>
            <p:ph type="body" idx="1"/>
          </p:nvPr>
        </p:nvSpPr>
        <p:spPr>
          <a:xfrm>
            <a:off x="838198" y="1551186"/>
            <a:ext cx="5181600" cy="307648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Learning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 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provides animals, plants and other living things with food and shelter. A small place where living things can survive is often called a </a:t>
            </a: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micro-habitat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for example under a log.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micro-habitat has different </a:t>
            </a: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conditions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such as the amount of light, the temperature and the amount of moisture. </a:t>
            </a:r>
            <a:endParaRPr/>
          </a:p>
          <a:p>
            <a:pPr marL="285750" lvl="0" indent="-158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44" name="Google Shape;144;p5"/>
          <p:cNvSpPr txBox="1"/>
          <p:nvPr/>
        </p:nvSpPr>
        <p:spPr>
          <a:xfrm>
            <a:off x="6172202" y="1551186"/>
            <a:ext cx="5181600" cy="462577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lang="en-GB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Activities and Websites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Exploring prior knowledge of woodland and garden habitats.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https://www.nhm.ac.uk/discover/earthworm-heroes.html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https://www.bbc.co.uk/teach/class-clips-video/science-ks1-ks2-fallen-leaves-fungi-slime-molds/z7cb47h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Discussing micro-habitats.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https://www.bbc.co.uk/programmes/p003lc9k</a:t>
            </a:r>
            <a:endParaRPr sz="16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https://www.bbc.co.uk/programmes/p003kmh2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Conducting a garden habitat survey. 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alternative activities if it is not possible to go outside (see lesson page 5 &amp; 7).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 txBox="1"/>
          <p:nvPr/>
        </p:nvSpPr>
        <p:spPr>
          <a:xfrm>
            <a:off x="838198" y="4705165"/>
            <a:ext cx="5181600" cy="147179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can…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Describe a garden or woodland habitat.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Identify some of the living things found in a garden or woodland habitat.</a:t>
            </a:r>
            <a:endParaRPr/>
          </a:p>
        </p:txBody>
      </p:sp>
      <p:sp>
        <p:nvSpPr>
          <p:cNvPr id="146" name="Google Shape;146;p5"/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Living things and their habitats</a:t>
            </a:r>
            <a:endParaRPr/>
          </a:p>
        </p:txBody>
      </p:sp>
      <p:sp>
        <p:nvSpPr>
          <p:cNvPr id="149" name="Google Shape;149;p5"/>
          <p:cNvSpPr txBox="1"/>
          <p:nvPr/>
        </p:nvSpPr>
        <p:spPr>
          <a:xfrm>
            <a:off x="1468072" y="500744"/>
            <a:ext cx="708869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Local habitats: woodland and gardens </a:t>
            </a:r>
            <a:endParaRPr/>
          </a:p>
        </p:txBody>
      </p:sp>
      <p:sp>
        <p:nvSpPr>
          <p:cNvPr id="150" name="Google Shape;150;p5"/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5"/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Logo for section to sit inside roundel</a:t>
            </a:r>
            <a:endParaRPr/>
          </a:p>
        </p:txBody>
      </p:sp>
      <p:pic>
        <p:nvPicPr>
          <p:cNvPr id="153" name="Google Shape;153;p5" descr="A picture containing drawing, light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5"/>
          <p:cNvSpPr txBox="1"/>
          <p:nvPr/>
        </p:nvSpPr>
        <p:spPr>
          <a:xfrm>
            <a:off x="162727" y="6429352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5" descr="A picture containing clock, room, plate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8239" y="55164"/>
            <a:ext cx="1082042" cy="1082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"/>
          <p:cNvSpPr txBox="1">
            <a:spLocks noGrp="1"/>
          </p:cNvSpPr>
          <p:nvPr>
            <p:ph type="body" idx="1"/>
          </p:nvPr>
        </p:nvSpPr>
        <p:spPr>
          <a:xfrm>
            <a:off x="838200" y="1644140"/>
            <a:ext cx="5181600" cy="272320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Learning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Living things can be grouped or </a:t>
            </a:r>
            <a:r>
              <a:rPr lang="en-GB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classified</a:t>
            </a: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different ways according to their </a:t>
            </a:r>
            <a:r>
              <a:rPr lang="en-GB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features</a:t>
            </a: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b="1">
              <a:solidFill>
                <a:srgbClr val="262626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</a:pPr>
            <a:r>
              <a:rPr lang="en-GB" sz="24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Branching keys</a:t>
            </a:r>
            <a:r>
              <a:rPr lang="en-GB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are useful for classifying things, using descriptions of features.</a:t>
            </a:r>
            <a:endParaRPr sz="2400" b="0">
              <a:solidFill>
                <a:srgbClr val="26262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 b="0">
              <a:solidFill>
                <a:srgbClr val="262626"/>
              </a:solidFill>
            </a:endParaRPr>
          </a:p>
        </p:txBody>
      </p:sp>
      <p:sp>
        <p:nvSpPr>
          <p:cNvPr id="162" name="Google Shape;162;p6"/>
          <p:cNvSpPr txBox="1"/>
          <p:nvPr/>
        </p:nvSpPr>
        <p:spPr>
          <a:xfrm>
            <a:off x="6172202" y="1644140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lang="en-GB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Activities and Websites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Investigating branching keys with sweets.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lang="en-GB" sz="20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www.saps.org.uk/attachments/article/1377/SAPS%20book%205%20-%20Grouping%20and%20Classification%20-%202016.pdf</a:t>
            </a: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Exploring animal features – odd one out.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Identifying minibeasts using a branching key.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 to extend by making a branching key for four or five animals.</a:t>
            </a:r>
            <a:endParaRPr/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6"/>
          <p:cNvSpPr txBox="1"/>
          <p:nvPr/>
        </p:nvSpPr>
        <p:spPr>
          <a:xfrm>
            <a:off x="838198" y="4474347"/>
            <a:ext cx="5181600" cy="170261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can… 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Make a branching key to classify a group of objects.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Identify minibeasts using a branching key.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6"/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6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6"/>
          <p:cNvSpPr txBox="1"/>
          <p:nvPr/>
        </p:nvSpPr>
        <p:spPr>
          <a:xfrm>
            <a:off x="1468072" y="-35644"/>
            <a:ext cx="813756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Living things and their habitats</a:t>
            </a:r>
            <a:endParaRPr/>
          </a:p>
        </p:txBody>
      </p:sp>
      <p:sp>
        <p:nvSpPr>
          <p:cNvPr id="167" name="Google Shape;167;p6"/>
          <p:cNvSpPr txBox="1"/>
          <p:nvPr/>
        </p:nvSpPr>
        <p:spPr>
          <a:xfrm>
            <a:off x="1468072" y="500744"/>
            <a:ext cx="778246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Making branching keys and classifying minibeasts</a:t>
            </a:r>
            <a:endParaRPr/>
          </a:p>
        </p:txBody>
      </p:sp>
      <p:sp>
        <p:nvSpPr>
          <p:cNvPr id="168" name="Google Shape;168;p6"/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6"/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6"/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Logo for section to sit inside roundel</a:t>
            </a:r>
            <a:endParaRPr/>
          </a:p>
        </p:txBody>
      </p:sp>
      <p:pic>
        <p:nvPicPr>
          <p:cNvPr id="171" name="Google Shape;171;p6" descr="A picture containing drawing, ligh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6"/>
          <p:cNvSpPr txBox="1"/>
          <p:nvPr/>
        </p:nvSpPr>
        <p:spPr>
          <a:xfrm>
            <a:off x="162727" y="6429352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6" descr="A picture containing clock, room, plat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0460" y="50438"/>
            <a:ext cx="1082042" cy="1082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 txBox="1">
            <a:spLocks noGrp="1"/>
          </p:cNvSpPr>
          <p:nvPr>
            <p:ph type="body" idx="1"/>
          </p:nvPr>
        </p:nvSpPr>
        <p:spPr>
          <a:xfrm>
            <a:off x="838200" y="1644140"/>
            <a:ext cx="5181600" cy="331127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r>
              <a:rPr lang="en-GB" sz="18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Learning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Char char="•"/>
            </a:pPr>
            <a:r>
              <a:rPr lang="en-GB" sz="18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 chain </a:t>
            </a:r>
            <a:r>
              <a:rPr lang="en-GB" sz="18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shows the links between different living things and where they get their energy from.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Char char="•"/>
            </a:pPr>
            <a:r>
              <a:rPr lang="en-GB" sz="18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Living things can be classified as </a:t>
            </a:r>
            <a:r>
              <a:rPr lang="en-GB" sz="18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producers</a:t>
            </a:r>
            <a:r>
              <a:rPr lang="en-GB" sz="18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GB" sz="18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consumers</a:t>
            </a:r>
            <a:r>
              <a:rPr lang="en-GB" sz="18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according to their place in the food chain.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Char char="•"/>
            </a:pPr>
            <a:r>
              <a:rPr lang="en-GB" sz="18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predator</a:t>
            </a:r>
            <a:r>
              <a:rPr lang="en-GB" sz="18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an animal that feeds on other animals (its </a:t>
            </a:r>
            <a:r>
              <a:rPr lang="en-GB" sz="18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prey</a:t>
            </a:r>
            <a:r>
              <a:rPr lang="en-GB" sz="18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Char char="•"/>
            </a:pPr>
            <a:r>
              <a:rPr lang="en-GB" sz="18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Animals can be described as </a:t>
            </a:r>
            <a:r>
              <a:rPr lang="en-GB" sz="18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carnivores</a:t>
            </a:r>
            <a:r>
              <a:rPr lang="en-GB" sz="18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herbivores</a:t>
            </a:r>
            <a:r>
              <a:rPr lang="en-GB" sz="18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GB" sz="18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omnivores</a:t>
            </a:r>
            <a:r>
              <a:rPr lang="en-GB" sz="18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endParaRPr sz="1850">
              <a:solidFill>
                <a:schemeClr val="dk1"/>
              </a:solidFill>
            </a:endParaRPr>
          </a:p>
          <a:p>
            <a:pPr marL="228600" lvl="0" indent="-11112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endParaRPr sz="1850">
              <a:solidFill>
                <a:schemeClr val="dk1"/>
              </a:solidFill>
            </a:endParaRPr>
          </a:p>
          <a:p>
            <a:pPr marL="228600" lvl="0" indent="-11112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endParaRPr sz="1850" b="0">
              <a:solidFill>
                <a:srgbClr val="262626"/>
              </a:solidFill>
            </a:endParaRPr>
          </a:p>
        </p:txBody>
      </p:sp>
      <p:sp>
        <p:nvSpPr>
          <p:cNvPr id="180" name="Google Shape;180;p7"/>
          <p:cNvSpPr txBox="1"/>
          <p:nvPr/>
        </p:nvSpPr>
        <p:spPr>
          <a:xfrm>
            <a:off x="6141599" y="1644140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50"/>
              <a:buFont typeface="Arial"/>
              <a:buNone/>
            </a:pPr>
            <a:r>
              <a:rPr lang="en-GB" sz="185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5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Activities and Websites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lang="en-GB" sz="18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Exploring prior knowledge about how animals feed.</a:t>
            </a:r>
            <a:endParaRPr sz="18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80"/>
              <a:buFont typeface="Arial"/>
              <a:buNone/>
            </a:pPr>
            <a:r>
              <a:rPr lang="en-GB" sz="148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https://www.bbc.co.uk/bitesize/clips/z9nhfg8</a:t>
            </a:r>
            <a:endParaRPr sz="148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lang="en-GB" sz="18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Understanding and describing a food chain.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r>
              <a:rPr lang="en-GB" sz="185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https://www.bbc.co.uk/bitesize/clips/zjshfg8</a:t>
            </a:r>
            <a:endParaRPr sz="18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lang="en-GB" sz="18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Playing BBC bitesize food chain game.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r>
              <a:rPr lang="en-GB" sz="185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https://www.bbc.co.uk/bitesize/topics/zbnnb9q/articles/zsphrwx</a:t>
            </a:r>
            <a:endParaRPr sz="18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lang="en-GB" sz="18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Drawing and describing four food chains. 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lang="en-GB" sz="185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Optional activity to explore the relationship between ants, tiger beetles and parasitic wasps. (See lesson page 7.)</a:t>
            </a:r>
            <a:endParaRPr/>
          </a:p>
        </p:txBody>
      </p:sp>
      <p:sp>
        <p:nvSpPr>
          <p:cNvPr id="181" name="Google Shape;181;p7"/>
          <p:cNvSpPr txBox="1"/>
          <p:nvPr/>
        </p:nvSpPr>
        <p:spPr>
          <a:xfrm>
            <a:off x="838198" y="4997587"/>
            <a:ext cx="5181600" cy="117937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can…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700"/>
              <a:buFont typeface="Arial"/>
              <a:buChar char="•"/>
            </a:pPr>
            <a:r>
              <a:rPr lang="en-GB" sz="17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Draw food chains for woodland plants and animals. </a:t>
            </a:r>
            <a:r>
              <a:rPr lang="en-GB" sz="17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Describe the relationship between predators and their prey.</a:t>
            </a:r>
            <a:endParaRPr/>
          </a:p>
        </p:txBody>
      </p:sp>
      <p:sp>
        <p:nvSpPr>
          <p:cNvPr id="182" name="Google Shape;182;p7"/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7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7"/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Living things and their habitats</a:t>
            </a:r>
            <a:endParaRPr/>
          </a:p>
        </p:txBody>
      </p:sp>
      <p:sp>
        <p:nvSpPr>
          <p:cNvPr id="185" name="Google Shape;185;p7"/>
          <p:cNvSpPr txBox="1"/>
          <p:nvPr/>
        </p:nvSpPr>
        <p:spPr>
          <a:xfrm>
            <a:off x="1468072" y="500744"/>
            <a:ext cx="708869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Food chains in a woodland habitat </a:t>
            </a:r>
            <a:endParaRPr/>
          </a:p>
        </p:txBody>
      </p:sp>
      <p:sp>
        <p:nvSpPr>
          <p:cNvPr id="186" name="Google Shape;186;p7"/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7"/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7"/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Logo for section to sit inside roundel</a:t>
            </a:r>
            <a:endParaRPr/>
          </a:p>
        </p:txBody>
      </p:sp>
      <p:pic>
        <p:nvPicPr>
          <p:cNvPr id="189" name="Google Shape;189;p7" descr="A picture containing drawing, ligh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7"/>
          <p:cNvSpPr txBox="1"/>
          <p:nvPr/>
        </p:nvSpPr>
        <p:spPr>
          <a:xfrm>
            <a:off x="162727" y="6429352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7" descr="A picture containing clock, room, plat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8239" y="55164"/>
            <a:ext cx="1082042" cy="1082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"/>
          <p:cNvSpPr txBox="1">
            <a:spLocks noGrp="1"/>
          </p:cNvSpPr>
          <p:nvPr>
            <p:ph type="body" idx="1"/>
          </p:nvPr>
        </p:nvSpPr>
        <p:spPr>
          <a:xfrm>
            <a:off x="838200" y="1644140"/>
            <a:ext cx="5181600" cy="284764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Learning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Environments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change with the </a:t>
            </a: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seasons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Living things may change their behaviour in different seasons. Some animals may </a:t>
            </a: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hibernate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Humans can cause the environment to change. This can be in a good way or in a bad way. There can be a positive or a negative </a:t>
            </a: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 impact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b="0">
              <a:solidFill>
                <a:srgbClr val="262626"/>
              </a:solidFill>
            </a:endParaRPr>
          </a:p>
        </p:txBody>
      </p:sp>
      <p:sp>
        <p:nvSpPr>
          <p:cNvPr id="198" name="Google Shape;198;p8"/>
          <p:cNvSpPr txBox="1"/>
          <p:nvPr/>
        </p:nvSpPr>
        <p:spPr>
          <a:xfrm>
            <a:off x="6141599" y="1644140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50"/>
              <a:buFont typeface="Arial"/>
              <a:buNone/>
            </a:pPr>
            <a:r>
              <a:rPr lang="en-GB" sz="185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Activities and Websites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lang="en-GB" sz="18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Exploring prior knowledge about hedgehogs.</a:t>
            </a:r>
            <a:endParaRPr sz="18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lang="en-GB" sz="18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Looking at hedgehog behaviour and diet throughout the year.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r>
              <a:rPr lang="en-GB" sz="185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https://www.bbc.co.uk/bitesize/clips/z284d2p</a:t>
            </a:r>
            <a:endParaRPr sz="18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lang="en-GB" sz="18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Finding out about organisations which campaign for the protection of hedgehogs.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r>
              <a:rPr lang="en-GB" sz="185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https://ptes.org/campaigns/hedgehogs/</a:t>
            </a:r>
            <a:endParaRPr sz="18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r>
              <a:rPr lang="en-GB" sz="185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https://www.britishhedgehogs.org.uk/</a:t>
            </a:r>
            <a:endParaRPr sz="18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lang="en-GB" sz="18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Designing a campaign poster.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lang="en-GB" sz="185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Optional activity to find out about other threatened habitats and protected animals (see lesson page 7).</a:t>
            </a:r>
            <a:endParaRPr/>
          </a:p>
        </p:txBody>
      </p:sp>
      <p:sp>
        <p:nvSpPr>
          <p:cNvPr id="199" name="Google Shape;199;p8"/>
          <p:cNvSpPr txBox="1"/>
          <p:nvPr/>
        </p:nvSpPr>
        <p:spPr>
          <a:xfrm>
            <a:off x="838198" y="4708829"/>
            <a:ext cx="5181600" cy="146813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can…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</a:pPr>
            <a:r>
              <a:rPr lang="en-GB" sz="1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Describe how hedgehogs change their behaviour in different seasons.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</a:pPr>
            <a:r>
              <a:rPr lang="en-GB" sz="1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Make a campaign poster for helping to protect hedgehogs and their habitats.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8"/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8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8"/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Living things and their habitats</a:t>
            </a:r>
            <a:endParaRPr/>
          </a:p>
        </p:txBody>
      </p:sp>
      <p:sp>
        <p:nvSpPr>
          <p:cNvPr id="203" name="Google Shape;203;p8"/>
          <p:cNvSpPr txBox="1"/>
          <p:nvPr/>
        </p:nvSpPr>
        <p:spPr>
          <a:xfrm>
            <a:off x="1468072" y="500744"/>
            <a:ext cx="10258707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Changing environments: seasonal changes and changes due to human activity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8"/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8"/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8"/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Logo for section to sit inside roundel</a:t>
            </a:r>
            <a:endParaRPr/>
          </a:p>
        </p:txBody>
      </p:sp>
      <p:pic>
        <p:nvPicPr>
          <p:cNvPr id="207" name="Google Shape;207;p8" descr="A picture containing drawing, ligh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8"/>
          <p:cNvSpPr txBox="1"/>
          <p:nvPr/>
        </p:nvSpPr>
        <p:spPr>
          <a:xfrm>
            <a:off x="162727" y="6429352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p8" descr="A picture containing clock, room, plat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8239" y="55164"/>
            <a:ext cx="1082042" cy="1082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1345</Words>
  <Application>Microsoft Office PowerPoint</Application>
  <PresentationFormat>Widescreen</PresentationFormat>
  <Paragraphs>156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Lato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Wood</dc:creator>
  <cp:lastModifiedBy>Andrea Marshall</cp:lastModifiedBy>
  <cp:revision>2</cp:revision>
  <dcterms:created xsi:type="dcterms:W3CDTF">2020-03-25T15:49:22Z</dcterms:created>
  <dcterms:modified xsi:type="dcterms:W3CDTF">2020-06-02T16:05:41Z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0x010100ECDF125A2BE7EC4BBA5D53924D00436D</vt:lpwstr>
  </property>
</Properties>
</file>