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65938" cy="9998075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Lato Black" panose="020B0604020202020204" charset="0"/>
      <p:bold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h9/pZCZusZtrKKZPKfZaWgD7hwp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8DA1D0-9FE8-47DF-80D4-D7C809C1F9CF}" v="2" dt="2020-04-18T14:57:20.2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customschemas.google.com/relationships/presentationmetadata" Target="NUL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5240" cy="50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numCol="1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9109" y="0"/>
            <a:ext cx="2975240" cy="50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numCol="1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34975" y="1249363"/>
            <a:ext cx="5997575" cy="3375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numCol="1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96437"/>
            <a:ext cx="2975240" cy="501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numCol="1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numCol="1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altLang="en-GB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spcFirstLastPara="1" wrap="square" lIns="96350" tIns="48175" rIns="96350" bIns="48175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:notes"/>
          <p:cNvSpPr txBox="1">
            <a:spLocks noGrp="1"/>
          </p:cNvSpPr>
          <p:nvPr>
            <p:ph type="sldNum" idx="12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numCol="1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altLang="en-GB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3:notes"/>
          <p:cNvSpPr txBox="1">
            <a:spLocks noGrp="1"/>
          </p:cNvSpPr>
          <p:nvPr>
            <p:ph type="body" idx="1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3:notes"/>
          <p:cNvSpPr txBox="1">
            <a:spLocks noGrp="1"/>
          </p:cNvSpPr>
          <p:nvPr>
            <p:ph type="sldNum" idx="12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numCol="1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alt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p4:notes"/>
          <p:cNvSpPr txBox="1">
            <a:spLocks noGrp="1"/>
          </p:cNvSpPr>
          <p:nvPr>
            <p:ph type="body" idx="1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4:notes"/>
          <p:cNvSpPr txBox="1">
            <a:spLocks noGrp="1"/>
          </p:cNvSpPr>
          <p:nvPr>
            <p:ph type="sldNum" idx="12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numCol="1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altLang="en-GB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p5:notes"/>
          <p:cNvSpPr txBox="1">
            <a:spLocks noGrp="1"/>
          </p:cNvSpPr>
          <p:nvPr>
            <p:ph type="body" idx="1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5:notes"/>
          <p:cNvSpPr txBox="1">
            <a:spLocks noGrp="1"/>
          </p:cNvSpPr>
          <p:nvPr>
            <p:ph type="sldNum" idx="12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numCol="1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altLang="en-GB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p6:notes"/>
          <p:cNvSpPr txBox="1">
            <a:spLocks noGrp="1"/>
          </p:cNvSpPr>
          <p:nvPr>
            <p:ph type="body" idx="1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6:notes"/>
          <p:cNvSpPr txBox="1">
            <a:spLocks noGrp="1"/>
          </p:cNvSpPr>
          <p:nvPr>
            <p:ph type="sldNum" idx="12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numCol="1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altLang="en-GB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p7:notes"/>
          <p:cNvSpPr txBox="1">
            <a:spLocks noGrp="1"/>
          </p:cNvSpPr>
          <p:nvPr>
            <p:ph type="body" idx="1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7:notes"/>
          <p:cNvSpPr txBox="1">
            <a:spLocks noGrp="1"/>
          </p:cNvSpPr>
          <p:nvPr>
            <p:ph type="sldNum" idx="12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numCol="1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altLang="en-GB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3" name="Google Shape;223;p8:notes"/>
          <p:cNvSpPr txBox="1">
            <a:spLocks noGrp="1"/>
          </p:cNvSpPr>
          <p:nvPr>
            <p:ph type="body" idx="1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8:notes"/>
          <p:cNvSpPr txBox="1">
            <a:spLocks noGrp="1"/>
          </p:cNvSpPr>
          <p:nvPr>
            <p:ph type="sldNum" idx="12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numCol="1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altLang="en-GB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2" name="Google Shape;232;p9:notes"/>
          <p:cNvSpPr txBox="1">
            <a:spLocks noGrp="1"/>
          </p:cNvSpPr>
          <p:nvPr>
            <p:ph type="body" idx="1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9:notes"/>
          <p:cNvSpPr txBox="1">
            <a:spLocks noGrp="1"/>
          </p:cNvSpPr>
          <p:nvPr>
            <p:ph type="sldNum" idx="12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numCol="1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altLang="en-GB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alt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alt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alt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alt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alt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alt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alt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alt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alt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alt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alt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alt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hyperlink" Target="https://www.bbc.co.uk/teach/class-clips-video/science-ks1-ks2-wonders-of-nature-polar-bears-in-their-habitat/z73ygwx" TargetMode="External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hyperlink" Target="https://www.bbc.co.uk/bitesize/clips/zv7w2hv" TargetMode="External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hyperlink" Target="https://www.bbc.co.uk/teach/class-clips-video/science-ks2--ks3-how-animals-have-adapted/z4y76v4" TargetMode="External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3.pn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5" Type="http://schemas.openxmlformats.org/officeDocument/2006/relationships/image" Target="../media/image17.jp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bc.co.uk/programmes/p006b3m3" TargetMode="External"/><Relationship Id="rId3" Type="http://schemas.openxmlformats.org/officeDocument/2006/relationships/hyperlink" Target="https://www.dkfindout.com/uk/animals-and-nature/habitats-and-ecosystems/arctic/" TargetMode="External"/><Relationship Id="rId7" Type="http://schemas.openxmlformats.org/officeDocument/2006/relationships/hyperlink" Target="https://www.dkfindout.com/uk/animals-and-nature/habitats-and-ecosystems/american-desert/" TargetMode="External"/><Relationship Id="rId12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dkfindout.com/uk/animals-and-nature/reptiles/tortoises-and-turtles/" TargetMode="External"/><Relationship Id="rId11" Type="http://schemas.openxmlformats.org/officeDocument/2006/relationships/image" Target="../media/image8.jpg"/><Relationship Id="rId5" Type="http://schemas.openxmlformats.org/officeDocument/2006/relationships/hyperlink" Target="https://www.wwf.org.uk/learn/fascinating-facts/walrus" TargetMode="External"/><Relationship Id="rId10" Type="http://schemas.openxmlformats.org/officeDocument/2006/relationships/image" Target="../media/image6.png"/><Relationship Id="rId4" Type="http://schemas.openxmlformats.org/officeDocument/2006/relationships/hyperlink" Target="https://www.wwf.org.uk/learn/fascinating-facts/polar-bears" TargetMode="External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 descr="Emperor penguins on ice"/>
          <p:cNvPicPr preferRelativeResize="0">
            <a:picLocks noGrp="1"/>
          </p:cNvPicPr>
          <p:nvPr>
            <p:ph type="body" idx="1"/>
          </p:nvPr>
        </p:nvPicPr>
        <p:blipFill>
          <a:blip r:embed="rId3"/>
          <a:srcRect/>
          <a:stretch/>
        </p:blipFill>
        <p:spPr>
          <a:xfrm>
            <a:off x="2790378" y="344004"/>
            <a:ext cx="9425296" cy="6281997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/>
          <p:nvPr/>
        </p:nvSpPr>
        <p:spPr>
          <a:xfrm>
            <a:off x="0" y="6940"/>
            <a:ext cx="7219950" cy="6824678"/>
          </a:xfrm>
          <a:custGeom>
            <a:avLst/>
            <a:gdLst/>
            <a:ahLst/>
            <a:cxnLst/>
            <a:rect l="l" t="t" r="r" b="b"/>
            <a:pathLst>
              <a:path w="5265336" h="7355394" extrusionOk="0">
                <a:moveTo>
                  <a:pt x="5164852" y="90435"/>
                </a:moveTo>
                <a:lnTo>
                  <a:pt x="2642716" y="7285055"/>
                </a:lnTo>
                <a:lnTo>
                  <a:pt x="0" y="7355394"/>
                </a:lnTo>
                <a:cubicBezTo>
                  <a:pt x="3349" y="4910295"/>
                  <a:pt x="6699" y="2465196"/>
                  <a:pt x="10048" y="20097"/>
                </a:cubicBezTo>
                <a:lnTo>
                  <a:pt x="5265336" y="0"/>
                </a:lnTo>
                <a:lnTo>
                  <a:pt x="5255288" y="0"/>
                </a:lnTo>
              </a:path>
            </a:pathLst>
          </a:cu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722630" y="641564"/>
            <a:ext cx="5422900" cy="1354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numCol="1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altLang="en-GB" sz="4400" b="1" i="0" u="none" strike="noStrike" cap="none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Living things and their habitats</a:t>
            </a:r>
            <a:endParaRPr/>
          </a:p>
        </p:txBody>
      </p:sp>
      <p:sp>
        <p:nvSpPr>
          <p:cNvPr id="91" name="Google Shape;91;p1"/>
          <p:cNvSpPr/>
          <p:nvPr/>
        </p:nvSpPr>
        <p:spPr>
          <a:xfrm>
            <a:off x="722630" y="2145506"/>
            <a:ext cx="810260" cy="67314"/>
          </a:xfrm>
          <a:custGeom>
            <a:avLst/>
            <a:gdLst/>
            <a:ahLst/>
            <a:cxnLst/>
            <a:rect l="l" t="t" r="r" b="b"/>
            <a:pathLst>
              <a:path w="810260" h="120000" extrusionOk="0">
                <a:moveTo>
                  <a:pt x="0" y="0"/>
                </a:moveTo>
                <a:lnTo>
                  <a:pt x="810006" y="0"/>
                </a:lnTo>
              </a:path>
            </a:pathLst>
          </a:cu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numCol="1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p1" descr="A picture containing drawing  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23300" y="7251692"/>
            <a:ext cx="1981200" cy="289169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1" descr="A picture containing drawing, light  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58399" y="6466169"/>
            <a:ext cx="1985819" cy="295699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"/>
          <p:cNvSpPr/>
          <p:nvPr/>
        </p:nvSpPr>
        <p:spPr>
          <a:xfrm>
            <a:off x="0" y="2823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717550" y="2362546"/>
            <a:ext cx="54229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numCol="1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altLang="en-GB" sz="2400" b="1" i="1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Introduction to animal habitats</a:t>
            </a:r>
            <a:endParaRPr/>
          </a:p>
        </p:txBody>
      </p:sp>
      <p:sp>
        <p:nvSpPr>
          <p:cNvPr id="97" name="Google Shape;97;p1"/>
          <p:cNvSpPr txBox="1"/>
          <p:nvPr/>
        </p:nvSpPr>
        <p:spPr>
          <a:xfrm>
            <a:off x="717550" y="5439710"/>
            <a:ext cx="542290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numCol="1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altLang="en-GB" sz="2400" b="1" i="1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Year 4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altLang="en-GB" sz="2400" b="1" i="1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Age 8-9 </a:t>
            </a:r>
            <a:br>
              <a:rPr lang="en-GB" altLang="en-GB" sz="2400" b="1" i="1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 b="1" i="1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1"/>
          <p:cNvPicPr preferRelativeResize="0"/>
          <p:nvPr/>
        </p:nvPicPr>
        <p:blipFill rotWithShape="1">
          <a:blip r:embed="rId6">
            <a:alphaModFix amt="85000"/>
          </a:blip>
          <a:srcRect/>
          <a:stretch/>
        </p:blipFill>
        <p:spPr>
          <a:xfrm>
            <a:off x="7291388" y="466820"/>
            <a:ext cx="4622446" cy="596903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"/>
          <p:cNvSpPr txBox="1"/>
          <p:nvPr/>
        </p:nvSpPr>
        <p:spPr>
          <a:xfrm>
            <a:off x="7463337" y="525845"/>
            <a:ext cx="4166411" cy="5909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altLang="en-GB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For parents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altLang="en-GB" sz="18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Thank you for supporting your child’s learning in science.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altLang="en-GB" sz="18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Before the session: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GB" alt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Please read slide 2 so you know what your child is learning and what you need to get ready.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GB" alt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 an alternative to lined paper, slide 5 may be printed for your child to record on.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altLang="en-GB" sz="18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During the session: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GB" alt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Share the learning intentions on slide 2.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GB" alt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Support your child with the main activities on slides 3 to 6, as needed.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GB" alt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Slide 7 is a further, optional activity.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GB" alt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Slide 8 has a glossary of key terms.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altLang="en-GB" sz="18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Reviewing with your child: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GB" alt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Slide 9 gives an idea of what your child may produce.</a:t>
            </a:r>
            <a:endParaRPr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/>
          <p:cNvSpPr txBox="1">
            <a:spLocks noGrp="1"/>
          </p:cNvSpPr>
          <p:nvPr>
            <p:ph type="body" idx="1"/>
          </p:nvPr>
        </p:nvSpPr>
        <p:spPr>
          <a:xfrm>
            <a:off x="838200" y="1644140"/>
            <a:ext cx="5181600" cy="3136407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numCol="1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 alt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Learning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alt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Animals live in a </a:t>
            </a:r>
            <a:r>
              <a:rPr lang="en-GB" altLang="en-GB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</a:t>
            </a:r>
            <a:r>
              <a:rPr lang="en-GB" alt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which provides an </a:t>
            </a:r>
            <a:r>
              <a:rPr lang="en-GB" altLang="en-GB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environment</a:t>
            </a:r>
            <a:r>
              <a:rPr lang="en-GB" alt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which they are suited.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alt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altLang="en-GB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</a:t>
            </a:r>
            <a:r>
              <a:rPr lang="en-GB" alt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provides animals with water, food and shelter.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alt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habitat has different </a:t>
            </a:r>
            <a:r>
              <a:rPr lang="en-GB" altLang="en-GB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conditions</a:t>
            </a:r>
            <a:r>
              <a:rPr lang="en-GB" alt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such as the amount of light, the temperature and the amount of moisture.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altLang="en-GB" sz="20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Animals are </a:t>
            </a:r>
            <a:r>
              <a:rPr lang="en-GB" altLang="en-GB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adapted </a:t>
            </a:r>
            <a:r>
              <a:rPr lang="en-GB" alt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live in their habitats.</a:t>
            </a:r>
            <a:endParaRPr sz="2000" b="0">
              <a:solidFill>
                <a:srgbClr val="262626"/>
              </a:solidFill>
            </a:endParaRPr>
          </a:p>
        </p:txBody>
      </p:sp>
      <p:sp>
        <p:nvSpPr>
          <p:cNvPr id="106" name="Google Shape;106;p2"/>
          <p:cNvSpPr txBox="1"/>
          <p:nvPr/>
        </p:nvSpPr>
        <p:spPr>
          <a:xfrm>
            <a:off x="6141599" y="1644140"/>
            <a:ext cx="5181600" cy="453282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numCol="1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None/>
            </a:pPr>
            <a:r>
              <a:rPr lang="en-GB" alt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altLang="en-GB" sz="20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Activities </a:t>
            </a:r>
            <a:r>
              <a:rPr lang="en-GB" alt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(pages 3-6): 30 - 40 mins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Char char="•"/>
            </a:pPr>
            <a:r>
              <a:rPr lang="en-GB" alt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Use lined paper, a ruler and a pencil.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Char char="•"/>
            </a:pPr>
            <a:r>
              <a:rPr lang="en-GB" alt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Alternatively, print page 6 as a worksheet.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None/>
            </a:pPr>
            <a:r>
              <a:rPr lang="en-GB" altLang="en-GB" sz="20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Find out more… </a:t>
            </a:r>
            <a:r>
              <a:rPr lang="en-GB" alt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(page 7): 30 - 60 mins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Char char="•"/>
            </a:pPr>
            <a:r>
              <a:rPr lang="en-GB" alt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You may like to explore more about animals in an Arctic habitat or a hot desert habitat.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"/>
          <p:cNvSpPr txBox="1"/>
          <p:nvPr/>
        </p:nvSpPr>
        <p:spPr>
          <a:xfrm>
            <a:off x="838198" y="4997587"/>
            <a:ext cx="5181600" cy="117937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numCol="1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None/>
            </a:pPr>
            <a:r>
              <a:rPr lang="en-GB" altLang="en-GB" sz="18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can…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50"/>
              <a:buFont typeface="Arial"/>
              <a:buChar char="•"/>
            </a:pPr>
            <a:r>
              <a:rPr lang="en-GB" altLang="en-GB" sz="185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Describe how some animals are adapted to live in an Arctic habitat or a hot desert habitat. </a:t>
            </a:r>
            <a:r>
              <a:rPr lang="en-GB" altLang="en-GB" sz="185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Google Shape;108;p2" descr="Notepad, Memo, Pencil, Writing, No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36372" y="2932182"/>
            <a:ext cx="835092" cy="800729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"/>
          <p:cNvSpPr/>
          <p:nvPr/>
        </p:nvSpPr>
        <p:spPr>
          <a:xfrm>
            <a:off x="0" y="0"/>
            <a:ext cx="12192000" cy="1179375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2"/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2"/>
          <p:cNvSpPr txBox="1"/>
          <p:nvPr/>
        </p:nvSpPr>
        <p:spPr>
          <a:xfrm>
            <a:off x="1468072" y="-35644"/>
            <a:ext cx="708869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altLang="en-GB" sz="3200" b="1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Living things and their habitats</a:t>
            </a:r>
            <a:endParaRPr/>
          </a:p>
        </p:txBody>
      </p:sp>
      <p:sp>
        <p:nvSpPr>
          <p:cNvPr id="112" name="Google Shape;112;p2"/>
          <p:cNvSpPr txBox="1"/>
          <p:nvPr/>
        </p:nvSpPr>
        <p:spPr>
          <a:xfrm>
            <a:off x="1468072" y="500744"/>
            <a:ext cx="7088697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altLang="en-GB" sz="22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 introduction to animal habitats </a:t>
            </a:r>
            <a:endParaRPr/>
          </a:p>
        </p:txBody>
      </p:sp>
      <p:sp>
        <p:nvSpPr>
          <p:cNvPr id="113" name="Google Shape;113;p2"/>
          <p:cNvSpPr/>
          <p:nvPr/>
        </p:nvSpPr>
        <p:spPr>
          <a:xfrm>
            <a:off x="838198" y="495283"/>
            <a:ext cx="10515604" cy="5384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/>
          <p:nvPr/>
        </p:nvSpPr>
        <p:spPr>
          <a:xfrm>
            <a:off x="177916" y="37402"/>
            <a:ext cx="1112241" cy="1112241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/>
            </a:outerShdw>
          </a:effectLst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2"/>
          <p:cNvSpPr txBox="1"/>
          <p:nvPr/>
        </p:nvSpPr>
        <p:spPr>
          <a:xfrm>
            <a:off x="343419" y="226066"/>
            <a:ext cx="7812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altLang="en-GB" sz="1000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Logo for section to sit inside roundel</a:t>
            </a:r>
            <a:endParaRPr/>
          </a:p>
        </p:txBody>
      </p:sp>
      <p:pic>
        <p:nvPicPr>
          <p:cNvPr id="116" name="Google Shape;116;p2" descr="A picture containing drawing, light  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58399" y="6466169"/>
            <a:ext cx="1985819" cy="295699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"/>
          <p:cNvSpPr txBox="1"/>
          <p:nvPr/>
        </p:nvSpPr>
        <p:spPr>
          <a:xfrm>
            <a:off x="162727" y="6429352"/>
            <a:ext cx="4701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alt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p2" descr="A picture containing clock, room, plate  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8239" y="55164"/>
            <a:ext cx="1082042" cy="1082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" descr="Iceberg during Daytim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40353" y="5071477"/>
            <a:ext cx="1707003" cy="1003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" descr="Sand Fiel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763002" y="5071477"/>
            <a:ext cx="1707003" cy="1003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"/>
          <p:cNvSpPr txBox="1">
            <a:spLocks noGrp="1"/>
          </p:cNvSpPr>
          <p:nvPr>
            <p:ph type="body" idx="1"/>
          </p:nvPr>
        </p:nvSpPr>
        <p:spPr>
          <a:xfrm>
            <a:off x="838200" y="1591799"/>
            <a:ext cx="5181600" cy="453282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numCol="1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 alt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GB" altLang="en-GB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 </a:t>
            </a:r>
            <a:r>
              <a:rPr lang="en-GB" alt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a place where an animal lives, providing it with water, food and shelter.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 alt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Many animals have </a:t>
            </a:r>
            <a:r>
              <a:rPr lang="en-GB" altLang="en-GB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special features or skills </a:t>
            </a:r>
            <a:r>
              <a:rPr lang="en-GB" alt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help them survive in their habitat. They are </a:t>
            </a:r>
            <a:r>
              <a:rPr lang="en-GB" altLang="en-GB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adapted </a:t>
            </a:r>
            <a:r>
              <a:rPr lang="en-GB" alt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live there.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GB" alt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Watch this BBC clip: </a:t>
            </a:r>
            <a:r>
              <a:rPr lang="en-GB" altLang="en-GB" sz="1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https://www.bbc.co.uk/teach/class-clips-video/science-ks1-ks2-wonders-of-nature-polar-bears-in-their-habitat/z73ygwx</a:t>
            </a:r>
            <a:endParaRPr sz="14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</p:txBody>
      </p:sp>
      <p:sp>
        <p:nvSpPr>
          <p:cNvPr id="127" name="Google Shape;127;p3"/>
          <p:cNvSpPr txBox="1"/>
          <p:nvPr/>
        </p:nvSpPr>
        <p:spPr>
          <a:xfrm>
            <a:off x="6096000" y="1619494"/>
            <a:ext cx="5181600" cy="453282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alt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Polar bears live in an </a:t>
            </a:r>
            <a:r>
              <a:rPr lang="en-GB" altLang="en-GB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Arctic habitat</a:t>
            </a:r>
            <a:r>
              <a:rPr lang="en-GB" alt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alt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Female polar bears dig out a den beneath the snow, where they give birth to cubs.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alt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have thick white fur to keep warm.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alt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have webbed front paws and are strong swimmers.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altLang="en-GB"/>
              <a:t>3</a:t>
            </a:fld>
            <a:endParaRPr/>
          </a:p>
        </p:txBody>
      </p:sp>
      <p:sp>
        <p:nvSpPr>
          <p:cNvPr id="129" name="Google Shape;129;p3"/>
          <p:cNvSpPr/>
          <p:nvPr/>
        </p:nvSpPr>
        <p:spPr>
          <a:xfrm>
            <a:off x="0" y="0"/>
            <a:ext cx="12192000" cy="1179375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3"/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3"/>
          <p:cNvSpPr txBox="1"/>
          <p:nvPr/>
        </p:nvSpPr>
        <p:spPr>
          <a:xfrm>
            <a:off x="1468072" y="-35644"/>
            <a:ext cx="708869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altLang="en-GB" sz="3200" b="1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Explore, review, think, talk…. </a:t>
            </a:r>
            <a:endParaRPr/>
          </a:p>
        </p:txBody>
      </p:sp>
      <p:sp>
        <p:nvSpPr>
          <p:cNvPr id="132" name="Google Shape;132;p3"/>
          <p:cNvSpPr txBox="1"/>
          <p:nvPr/>
        </p:nvSpPr>
        <p:spPr>
          <a:xfrm>
            <a:off x="1468072" y="500744"/>
            <a:ext cx="8782833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altLang="en-GB" sz="22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do you already know about animals and their habitats?</a:t>
            </a:r>
            <a:endParaRPr/>
          </a:p>
        </p:txBody>
      </p:sp>
      <p:sp>
        <p:nvSpPr>
          <p:cNvPr id="133" name="Google Shape;133;p3"/>
          <p:cNvSpPr txBox="1"/>
          <p:nvPr/>
        </p:nvSpPr>
        <p:spPr>
          <a:xfrm>
            <a:off x="1468072" y="800778"/>
            <a:ext cx="708869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altLang="en-GB" sz="18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(5 minutes)</a:t>
            </a:r>
            <a:endParaRPr/>
          </a:p>
        </p:txBody>
      </p:sp>
      <p:sp>
        <p:nvSpPr>
          <p:cNvPr id="134" name="Google Shape;134;p3"/>
          <p:cNvSpPr/>
          <p:nvPr/>
        </p:nvSpPr>
        <p:spPr>
          <a:xfrm>
            <a:off x="838198" y="495283"/>
            <a:ext cx="10515604" cy="5384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3"/>
          <p:cNvSpPr/>
          <p:nvPr/>
        </p:nvSpPr>
        <p:spPr>
          <a:xfrm>
            <a:off x="177916" y="37402"/>
            <a:ext cx="1112241" cy="1112241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/>
            </a:outerShdw>
          </a:effectLst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3"/>
          <p:cNvSpPr txBox="1"/>
          <p:nvPr/>
        </p:nvSpPr>
        <p:spPr>
          <a:xfrm>
            <a:off x="343419" y="226066"/>
            <a:ext cx="7812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altLang="en-GB" sz="1000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Logo for section to sit inside roundel</a:t>
            </a:r>
            <a:endParaRPr/>
          </a:p>
        </p:txBody>
      </p:sp>
      <p:pic>
        <p:nvPicPr>
          <p:cNvPr id="137" name="Google Shape;137;p3" descr="A picture containing drawing, light  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58399" y="6466169"/>
            <a:ext cx="1985819" cy="295699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3"/>
          <p:cNvSpPr txBox="1"/>
          <p:nvPr/>
        </p:nvSpPr>
        <p:spPr>
          <a:xfrm>
            <a:off x="162727" y="6441335"/>
            <a:ext cx="4701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alt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p3" descr="A picture containing clock, room, plate  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8239" y="55164"/>
            <a:ext cx="1082042" cy="1082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3" descr="polar bear walking on snow field"/>
          <p:cNvPicPr preferRelativeResize="0"/>
          <p:nvPr/>
        </p:nvPicPr>
        <p:blipFill rotWithShape="1">
          <a:blip r:embed="rId6">
            <a:alphaModFix/>
          </a:blip>
          <a:srcRect l="4919" t="3723" r="8796" b="18546"/>
          <a:stretch/>
        </p:blipFill>
        <p:spPr>
          <a:xfrm>
            <a:off x="1138195" y="4118229"/>
            <a:ext cx="1442425" cy="1938993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3"/>
          <p:cNvSpPr txBox="1"/>
          <p:nvPr/>
        </p:nvSpPr>
        <p:spPr>
          <a:xfrm>
            <a:off x="2716751" y="4020576"/>
            <a:ext cx="3187823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Char char="•"/>
            </a:pPr>
            <a:r>
              <a:rPr lang="en-GB" alt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Where is a polar bear’s den?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Char char="•"/>
            </a:pPr>
            <a:r>
              <a:rPr lang="en-GB" alt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In which habitat do polar bears live?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Char char="•"/>
            </a:pPr>
            <a:r>
              <a:rPr lang="en-GB" alt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How are they adapted to live in their habitat?</a:t>
            </a:r>
            <a:endParaRPr/>
          </a:p>
        </p:txBody>
      </p:sp>
      <p:pic>
        <p:nvPicPr>
          <p:cNvPr id="142" name="Google Shape;142;p3" descr="three polar bears"/>
          <p:cNvPicPr preferRelativeResize="0"/>
          <p:nvPr/>
        </p:nvPicPr>
        <p:blipFill rotWithShape="1">
          <a:blip r:embed="rId7">
            <a:alphaModFix/>
          </a:blip>
          <a:srcRect r="18306" b="13108"/>
          <a:stretch/>
        </p:blipFill>
        <p:spPr>
          <a:xfrm>
            <a:off x="6385073" y="3851138"/>
            <a:ext cx="2341677" cy="1661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3" descr="polar bear in body of water photography"/>
          <p:cNvPicPr preferRelativeResize="0"/>
          <p:nvPr/>
        </p:nvPicPr>
        <p:blipFill rotWithShape="1">
          <a:blip r:embed="rId8">
            <a:alphaModFix/>
          </a:blip>
          <a:srcRect l="26323" t="23514" r="18501" b="10129"/>
          <a:stretch/>
        </p:blipFill>
        <p:spPr>
          <a:xfrm>
            <a:off x="9135121" y="3879308"/>
            <a:ext cx="1951053" cy="16618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"/>
          <p:cNvSpPr txBox="1">
            <a:spLocks noGrp="1"/>
          </p:cNvSpPr>
          <p:nvPr>
            <p:ph type="body" idx="1"/>
          </p:nvPr>
        </p:nvSpPr>
        <p:spPr>
          <a:xfrm>
            <a:off x="838200" y="1626385"/>
            <a:ext cx="5181600" cy="453282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numCol="1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GB" altLang="en-GB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Watch this clip about different types of owls. 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GB" altLang="en-GB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Try to jot down the habitats they live in and think about how each owl is adapted to their habitats.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altLang="en-GB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https://www.bbc.co.uk/bitesize/clips/zv7w2hv</a:t>
            </a:r>
            <a:endParaRPr sz="1800"/>
          </a:p>
          <a:p>
            <a:pPr marL="228600" lvl="0" indent="-88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50" name="Google Shape;150;p4"/>
          <p:cNvSpPr txBox="1"/>
          <p:nvPr/>
        </p:nvSpPr>
        <p:spPr>
          <a:xfrm>
            <a:off x="6172202" y="1626385"/>
            <a:ext cx="5181600" cy="453282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numCol="1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None/>
            </a:pPr>
            <a:r>
              <a:rPr lang="en-GB" altLang="en-GB" sz="2000" i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You may have noticed:</a:t>
            </a:r>
            <a:endParaRPr/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Char char="•"/>
            </a:pPr>
            <a:r>
              <a:rPr lang="en-GB" altLang="en-GB" sz="20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Snowy owls</a:t>
            </a:r>
            <a:r>
              <a:rPr lang="en-GB" altLang="en-GB" sz="20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live </a:t>
            </a:r>
            <a:r>
              <a:rPr lang="en-GB" altLang="en-GB" sz="2000" b="1" i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in the Arctic </a:t>
            </a:r>
            <a:r>
              <a:rPr lang="en-GB" altLang="en-GB" sz="20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and have mostly white feathers as </a:t>
            </a:r>
            <a:r>
              <a:rPr lang="en-GB" altLang="en-GB" sz="2000" b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camouflage</a:t>
            </a:r>
            <a:r>
              <a:rPr lang="en-GB" altLang="en-GB" sz="20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, so their colour blends in with the snow.</a:t>
            </a:r>
            <a:endParaRPr/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Char char="•"/>
            </a:pPr>
            <a:r>
              <a:rPr lang="en-GB" altLang="en-GB" sz="20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Great grey owls </a:t>
            </a:r>
            <a:r>
              <a:rPr lang="en-GB" altLang="en-GB" sz="20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live </a:t>
            </a:r>
            <a:r>
              <a:rPr lang="en-GB" altLang="en-GB" sz="2000" b="1" i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in pine forests</a:t>
            </a:r>
            <a:r>
              <a:rPr lang="en-GB" altLang="en-GB" sz="20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and have very thick feathers to keep warm.</a:t>
            </a:r>
            <a:endParaRPr/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Char char="•"/>
            </a:pPr>
            <a:r>
              <a:rPr lang="en-GB" altLang="en-GB" sz="20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Elf owls </a:t>
            </a:r>
            <a:r>
              <a:rPr lang="en-GB" altLang="en-GB" sz="20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live </a:t>
            </a:r>
            <a:r>
              <a:rPr lang="en-GB" altLang="en-GB" sz="2000" b="1" i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in the hot desert </a:t>
            </a:r>
            <a:r>
              <a:rPr lang="en-GB" altLang="en-GB" sz="20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and find holes in cactus plants. They hunt insects at night when it is cooler.</a:t>
            </a:r>
            <a:endParaRPr/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Char char="•"/>
            </a:pPr>
            <a:r>
              <a:rPr lang="en-GB" altLang="en-GB" sz="20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Flammulated owls </a:t>
            </a:r>
            <a:r>
              <a:rPr lang="en-GB" altLang="en-GB" sz="20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live </a:t>
            </a:r>
            <a:r>
              <a:rPr lang="en-GB" altLang="en-GB" sz="2000" b="1" i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in mountain forests </a:t>
            </a:r>
            <a:r>
              <a:rPr lang="en-GB" altLang="en-GB" sz="20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and have feathers which match the pattern of bark on trees for camouflage. </a:t>
            </a:r>
            <a:endParaRPr/>
          </a:p>
          <a:p>
            <a:pPr marL="228600" marR="0" lvl="0" indent="-762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4"/>
          <p:cNvSpPr/>
          <p:nvPr/>
        </p:nvSpPr>
        <p:spPr>
          <a:xfrm>
            <a:off x="0" y="0"/>
            <a:ext cx="12192000" cy="1179375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4"/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4"/>
          <p:cNvSpPr txBox="1"/>
          <p:nvPr/>
        </p:nvSpPr>
        <p:spPr>
          <a:xfrm>
            <a:off x="1468072" y="-35644"/>
            <a:ext cx="708869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altLang="en-GB" sz="3200" b="1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Watch, read, listen…</a:t>
            </a:r>
            <a:endParaRPr/>
          </a:p>
        </p:txBody>
      </p:sp>
      <p:sp>
        <p:nvSpPr>
          <p:cNvPr id="154" name="Google Shape;154;p4"/>
          <p:cNvSpPr txBox="1"/>
          <p:nvPr/>
        </p:nvSpPr>
        <p:spPr>
          <a:xfrm>
            <a:off x="1468072" y="500744"/>
            <a:ext cx="7088697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altLang="en-GB" sz="22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Animals are adapted to their different habitats</a:t>
            </a:r>
            <a:endParaRPr/>
          </a:p>
        </p:txBody>
      </p:sp>
      <p:sp>
        <p:nvSpPr>
          <p:cNvPr id="155" name="Google Shape;155;p4"/>
          <p:cNvSpPr txBox="1"/>
          <p:nvPr/>
        </p:nvSpPr>
        <p:spPr>
          <a:xfrm>
            <a:off x="1468072" y="800778"/>
            <a:ext cx="708869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altLang="en-GB" sz="18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(10 minutes)</a:t>
            </a:r>
            <a:endParaRPr/>
          </a:p>
        </p:txBody>
      </p:sp>
      <p:sp>
        <p:nvSpPr>
          <p:cNvPr id="156" name="Google Shape;156;p4"/>
          <p:cNvSpPr/>
          <p:nvPr/>
        </p:nvSpPr>
        <p:spPr>
          <a:xfrm>
            <a:off x="838198" y="495283"/>
            <a:ext cx="10515604" cy="5384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4"/>
          <p:cNvSpPr/>
          <p:nvPr/>
        </p:nvSpPr>
        <p:spPr>
          <a:xfrm>
            <a:off x="177916" y="37402"/>
            <a:ext cx="1112241" cy="1112241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/>
            </a:outerShdw>
          </a:effectLst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4"/>
          <p:cNvSpPr txBox="1"/>
          <p:nvPr/>
        </p:nvSpPr>
        <p:spPr>
          <a:xfrm>
            <a:off x="343419" y="226066"/>
            <a:ext cx="7812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altLang="en-GB" sz="1000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Logo for section to sit inside roundel</a:t>
            </a:r>
            <a:endParaRPr/>
          </a:p>
        </p:txBody>
      </p:sp>
      <p:pic>
        <p:nvPicPr>
          <p:cNvPr id="159" name="Google Shape;159;p4" descr="A picture containing drawing, light  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58399" y="6466169"/>
            <a:ext cx="1985819" cy="295699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4"/>
          <p:cNvSpPr txBox="1"/>
          <p:nvPr/>
        </p:nvSpPr>
        <p:spPr>
          <a:xfrm>
            <a:off x="147782" y="6429352"/>
            <a:ext cx="4701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alt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pic>
        <p:nvPicPr>
          <p:cNvPr id="161" name="Google Shape;161;p4" descr="A picture containing clock, room, plate  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8239" y="55164"/>
            <a:ext cx="1082042" cy="1082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4" descr="snow owl on snow covered field"/>
          <p:cNvPicPr preferRelativeResize="0"/>
          <p:nvPr/>
        </p:nvPicPr>
        <p:blipFill rotWithShape="1">
          <a:blip r:embed="rId6">
            <a:alphaModFix/>
          </a:blip>
          <a:srcRect l="23266" r="19698"/>
          <a:stretch/>
        </p:blipFill>
        <p:spPr>
          <a:xfrm>
            <a:off x="1124654" y="4039336"/>
            <a:ext cx="1513245" cy="1886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4"/>
          <p:cNvPicPr preferRelativeResize="0"/>
          <p:nvPr/>
        </p:nvPicPr>
        <p:blipFill rotWithShape="1">
          <a:blip r:embed="rId7">
            <a:alphaModFix/>
          </a:blip>
          <a:srcRect l="10244" r="20519"/>
          <a:stretch/>
        </p:blipFill>
        <p:spPr>
          <a:xfrm>
            <a:off x="2637899" y="4197787"/>
            <a:ext cx="1731147" cy="1569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4"/>
          <p:cNvPicPr preferRelativeResize="0"/>
          <p:nvPr/>
        </p:nvPicPr>
        <p:blipFill rotWithShape="1">
          <a:blip r:embed="rId8">
            <a:alphaModFix/>
          </a:blip>
          <a:srcRect l="7711" t="10960" r="17705" b="3927"/>
          <a:stretch/>
        </p:blipFill>
        <p:spPr>
          <a:xfrm>
            <a:off x="4228484" y="4039336"/>
            <a:ext cx="1435963" cy="18864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"/>
          <p:cNvSpPr txBox="1">
            <a:spLocks noGrp="1"/>
          </p:cNvSpPr>
          <p:nvPr>
            <p:ph type="body" idx="1"/>
          </p:nvPr>
        </p:nvSpPr>
        <p:spPr>
          <a:xfrm>
            <a:off x="838200" y="1626385"/>
            <a:ext cx="5181600" cy="453282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numCol="1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GB" altLang="en-GB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Many animals have </a:t>
            </a:r>
            <a:r>
              <a:rPr lang="en-GB" altLang="en-GB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special features or skills </a:t>
            </a:r>
            <a:r>
              <a:rPr lang="en-GB" altLang="en-GB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 that they are suited to their habitat. These are called </a:t>
            </a:r>
            <a:r>
              <a:rPr lang="en-GB" altLang="en-GB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adaptations</a:t>
            </a:r>
            <a:r>
              <a:rPr lang="en-GB" altLang="en-GB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GB" altLang="en-GB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example, the </a:t>
            </a:r>
            <a:r>
              <a:rPr lang="en-GB" altLang="en-GB" sz="22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Arctic fox </a:t>
            </a:r>
            <a:r>
              <a:rPr lang="en-GB" altLang="en-GB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the </a:t>
            </a:r>
            <a:r>
              <a:rPr lang="en-GB" altLang="en-GB" sz="22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desert fox </a:t>
            </a:r>
            <a:r>
              <a:rPr lang="en-GB" altLang="en-GB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different from the foxes we see in the UK.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GB" alt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Watch </a:t>
            </a:r>
            <a:r>
              <a:rPr lang="en-GB" altLang="en-GB" sz="16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first 2 ½ minutes </a:t>
            </a:r>
            <a:r>
              <a:rPr lang="en-GB" alt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this BBC clip: </a:t>
            </a:r>
            <a:r>
              <a:rPr lang="en-GB" altLang="en-GB" sz="16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https://www.bbc.co.uk/teach/class-clips-video/science-ks2--ks3-how-animals-have-adapted/z4y76v4</a:t>
            </a:r>
            <a:endParaRPr sz="160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000"/>
              <a:buChar char="•"/>
            </a:pPr>
            <a:r>
              <a:rPr lang="en-GB" alt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What special features, or adaptations, does the </a:t>
            </a:r>
            <a:r>
              <a:rPr lang="en-GB" altLang="en-GB" sz="20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Arctic fox</a:t>
            </a:r>
            <a:r>
              <a:rPr lang="en-GB" alt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have?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000"/>
              <a:buChar char="•"/>
            </a:pPr>
            <a:r>
              <a:rPr lang="en-GB" alt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What adaptations does the </a:t>
            </a:r>
            <a:r>
              <a:rPr lang="en-GB" altLang="en-GB" sz="20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desert fox </a:t>
            </a:r>
            <a:r>
              <a:rPr lang="en-GB" altLang="en-GB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have?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71" name="Google Shape;171;p5"/>
          <p:cNvSpPr txBox="1"/>
          <p:nvPr/>
        </p:nvSpPr>
        <p:spPr>
          <a:xfrm>
            <a:off x="6172202" y="1626385"/>
            <a:ext cx="5181600" cy="453282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numCol="1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None/>
            </a:pPr>
            <a:r>
              <a:rPr lang="en-GB" altLang="en-GB" sz="20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228600" marR="0" lvl="0" indent="-762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5"/>
          <p:cNvSpPr/>
          <p:nvPr/>
        </p:nvSpPr>
        <p:spPr>
          <a:xfrm>
            <a:off x="0" y="0"/>
            <a:ext cx="12192000" cy="1179375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5"/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5"/>
          <p:cNvSpPr txBox="1"/>
          <p:nvPr/>
        </p:nvSpPr>
        <p:spPr>
          <a:xfrm>
            <a:off x="1468072" y="-35644"/>
            <a:ext cx="872349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altLang="en-GB" sz="3200" b="1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Animals are adapted to their habitats</a:t>
            </a:r>
            <a:endParaRPr/>
          </a:p>
        </p:txBody>
      </p:sp>
      <p:sp>
        <p:nvSpPr>
          <p:cNvPr id="175" name="Google Shape;175;p5"/>
          <p:cNvSpPr txBox="1"/>
          <p:nvPr/>
        </p:nvSpPr>
        <p:spPr>
          <a:xfrm>
            <a:off x="1468072" y="500744"/>
            <a:ext cx="8652472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altLang="en-GB" sz="22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Describe the adaptations of animals in an Arctic and a hot desert habitat</a:t>
            </a:r>
            <a:endParaRPr/>
          </a:p>
        </p:txBody>
      </p:sp>
      <p:sp>
        <p:nvSpPr>
          <p:cNvPr id="176" name="Google Shape;176;p5"/>
          <p:cNvSpPr txBox="1"/>
          <p:nvPr/>
        </p:nvSpPr>
        <p:spPr>
          <a:xfrm>
            <a:off x="1468072" y="800778"/>
            <a:ext cx="708869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altLang="en-GB" sz="18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(page 5-6: 30 minutes)</a:t>
            </a:r>
            <a:endParaRPr/>
          </a:p>
        </p:txBody>
      </p:sp>
      <p:sp>
        <p:nvSpPr>
          <p:cNvPr id="177" name="Google Shape;177;p5"/>
          <p:cNvSpPr/>
          <p:nvPr/>
        </p:nvSpPr>
        <p:spPr>
          <a:xfrm>
            <a:off x="838198" y="495283"/>
            <a:ext cx="10515604" cy="5384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5"/>
          <p:cNvSpPr/>
          <p:nvPr/>
        </p:nvSpPr>
        <p:spPr>
          <a:xfrm>
            <a:off x="177916" y="37402"/>
            <a:ext cx="1112241" cy="1112241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/>
            </a:outerShdw>
          </a:effectLst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5"/>
          <p:cNvSpPr txBox="1"/>
          <p:nvPr/>
        </p:nvSpPr>
        <p:spPr>
          <a:xfrm>
            <a:off x="343419" y="226066"/>
            <a:ext cx="7812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altLang="en-GB" sz="1000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Logo for section to sit inside roundel</a:t>
            </a:r>
            <a:endParaRPr/>
          </a:p>
        </p:txBody>
      </p:sp>
      <p:pic>
        <p:nvPicPr>
          <p:cNvPr id="180" name="Google Shape;180;p5" descr="A picture containing drawing, light  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58399" y="6466169"/>
            <a:ext cx="1985819" cy="295699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5"/>
          <p:cNvSpPr txBox="1"/>
          <p:nvPr/>
        </p:nvSpPr>
        <p:spPr>
          <a:xfrm>
            <a:off x="147782" y="6429352"/>
            <a:ext cx="4701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alt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pic>
        <p:nvPicPr>
          <p:cNvPr id="182" name="Google Shape;182;p5" descr="A picture containing clock, room, plate  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8239" y="55164"/>
            <a:ext cx="1082042" cy="1082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5" descr="Fox, Camouflage, Autumn, Wild, Animal"/>
          <p:cNvPicPr preferRelativeResize="0"/>
          <p:nvPr/>
        </p:nvPicPr>
        <p:blipFill rotWithShape="1">
          <a:blip r:embed="rId6">
            <a:alphaModFix/>
          </a:blip>
          <a:srcRect l="19439" r="30638"/>
          <a:stretch/>
        </p:blipFill>
        <p:spPr>
          <a:xfrm>
            <a:off x="9239417" y="1747607"/>
            <a:ext cx="1864949" cy="2433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5" descr="Arctic Fox, White, Fur, Animal, Wildlife"/>
          <p:cNvPicPr preferRelativeResize="0"/>
          <p:nvPr/>
        </p:nvPicPr>
        <p:blipFill rotWithShape="1">
          <a:blip r:embed="rId7">
            <a:alphaModFix/>
          </a:blip>
          <a:srcRect l="25393" r="19832"/>
          <a:stretch/>
        </p:blipFill>
        <p:spPr>
          <a:xfrm>
            <a:off x="7411177" y="3817398"/>
            <a:ext cx="2345382" cy="2111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5" descr="Desert Fox, Animal, Cute, Desert Fox"/>
          <p:cNvPicPr preferRelativeResize="0"/>
          <p:nvPr/>
        </p:nvPicPr>
        <p:blipFill rotWithShape="1">
          <a:blip r:embed="rId8">
            <a:alphaModFix/>
          </a:blip>
          <a:srcRect l="25863" r="27585"/>
          <a:stretch/>
        </p:blipFill>
        <p:spPr>
          <a:xfrm>
            <a:off x="6311384" y="1747607"/>
            <a:ext cx="1864949" cy="2433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6"/>
          <p:cNvSpPr txBox="1">
            <a:spLocks noGrp="1"/>
          </p:cNvSpPr>
          <p:nvPr>
            <p:ph type="body" idx="1"/>
          </p:nvPr>
        </p:nvSpPr>
        <p:spPr>
          <a:xfrm>
            <a:off x="251534" y="257452"/>
            <a:ext cx="3317289" cy="622546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numCol="1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704"/>
              <a:buNone/>
            </a:pPr>
            <a:r>
              <a:rPr lang="en-GB" altLang="en-GB" sz="1704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Create a fact file about the Arctic fox, the snowy owl, the desert fox and the elf owl. Use what you have learnt, the word bank and the pictures to help you.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4"/>
              <a:buChar char="•"/>
            </a:pPr>
            <a:r>
              <a:rPr lang="en-GB" altLang="en-GB" sz="170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large round body and long thick feathers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4"/>
              <a:buChar char="•"/>
            </a:pPr>
            <a:r>
              <a:rPr lang="en-GB" altLang="en-GB" sz="170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small body with grey-brown feathers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4"/>
              <a:buChar char="•"/>
            </a:pPr>
            <a:r>
              <a:rPr lang="en-GB" altLang="en-GB" sz="170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thick warm fur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4"/>
              <a:buChar char="•"/>
            </a:pPr>
            <a:r>
              <a:rPr lang="en-GB" altLang="en-GB" sz="170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white fur in winter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4"/>
              <a:buChar char="•"/>
            </a:pPr>
            <a:r>
              <a:rPr lang="en-GB" altLang="en-GB" sz="170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sandy coloured fur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4"/>
              <a:buChar char="•"/>
            </a:pPr>
            <a:r>
              <a:rPr lang="en-GB" altLang="en-GB" sz="170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mostly white feathers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4"/>
              <a:buChar char="•"/>
            </a:pPr>
            <a:r>
              <a:rPr lang="en-GB" altLang="en-GB" sz="170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small ears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4"/>
              <a:buChar char="•"/>
            </a:pPr>
            <a:r>
              <a:rPr lang="en-GB" altLang="en-GB" sz="170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large ears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4"/>
              <a:buChar char="•"/>
            </a:pPr>
            <a:r>
              <a:rPr lang="en-GB" altLang="en-GB" sz="170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nests on the ground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4"/>
              <a:buChar char="•"/>
            </a:pPr>
            <a:r>
              <a:rPr lang="en-GB" altLang="en-GB" sz="170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nests in holes in cactus plants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4"/>
              <a:buChar char="•"/>
            </a:pPr>
            <a:r>
              <a:rPr lang="en-GB" altLang="en-GB" sz="170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hunts at night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50"/>
              <a:buNone/>
            </a:pPr>
            <a:endParaRPr sz="1550">
              <a:solidFill>
                <a:srgbClr val="7030A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50"/>
              <a:buNone/>
            </a:pPr>
            <a:endParaRPr sz="1550">
              <a:solidFill>
                <a:srgbClr val="7030A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50"/>
              <a:buNone/>
            </a:pPr>
            <a:endParaRPr sz="1550">
              <a:solidFill>
                <a:srgbClr val="7030A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50"/>
              <a:buNone/>
            </a:pPr>
            <a:endParaRPr sz="1550">
              <a:solidFill>
                <a:srgbClr val="7030A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50"/>
              <a:buNone/>
            </a:pPr>
            <a:endParaRPr sz="1550">
              <a:solidFill>
                <a:srgbClr val="7030A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50"/>
              <a:buNone/>
            </a:pPr>
            <a:endParaRPr sz="1550">
              <a:solidFill>
                <a:srgbClr val="7030A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50"/>
              <a:buNone/>
            </a:pPr>
            <a:endParaRPr sz="1550">
              <a:solidFill>
                <a:srgbClr val="7030A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50"/>
              <a:buNone/>
            </a:pPr>
            <a:endParaRPr sz="1550">
              <a:solidFill>
                <a:srgbClr val="7030A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50"/>
              <a:buNone/>
            </a:pPr>
            <a:endParaRPr sz="1550">
              <a:solidFill>
                <a:srgbClr val="7030A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50"/>
              <a:buNone/>
            </a:pPr>
            <a:endParaRPr sz="1550">
              <a:solidFill>
                <a:srgbClr val="7030A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50"/>
              <a:buNone/>
            </a:pPr>
            <a:endParaRPr sz="1550">
              <a:solidFill>
                <a:srgbClr val="7030A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50"/>
              <a:buNone/>
            </a:pPr>
            <a:endParaRPr sz="1550">
              <a:solidFill>
                <a:srgbClr val="7030A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50"/>
              <a:buNone/>
            </a:pPr>
            <a:endParaRPr sz="1550">
              <a:solidFill>
                <a:srgbClr val="7030A0"/>
              </a:solidFill>
            </a:endParaRPr>
          </a:p>
          <a:p>
            <a:pPr marL="228600" lvl="0" indent="-130175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50"/>
              <a:buNone/>
            </a:pPr>
            <a:endParaRPr sz="1550"/>
          </a:p>
        </p:txBody>
      </p:sp>
      <p:sp>
        <p:nvSpPr>
          <p:cNvPr id="192" name="Google Shape;192;p6"/>
          <p:cNvSpPr txBox="1"/>
          <p:nvPr/>
        </p:nvSpPr>
        <p:spPr>
          <a:xfrm>
            <a:off x="3751487" y="257452"/>
            <a:ext cx="7712155" cy="622409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numCol="1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GB" altLang="en-GB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can describe how some animals are adapted to live in an Arctic habitat or a hot desert habitat</a:t>
            </a:r>
            <a:r>
              <a:rPr lang="en-GB" altLang="en-GB" sz="200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GB" altLang="en-GB" sz="20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sp>
        <p:nvSpPr>
          <p:cNvPr id="193" name="Google Shape;193;p6"/>
          <p:cNvSpPr/>
          <p:nvPr/>
        </p:nvSpPr>
        <p:spPr>
          <a:xfrm rot="5400000">
            <a:off x="8527472" y="3193472"/>
            <a:ext cx="6858000" cy="471056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4" name="Google Shape;194;p6" descr="A picture containing drawing, light  Description automatically generated"/>
          <p:cNvPicPr preferRelativeResize="0"/>
          <p:nvPr/>
        </p:nvPicPr>
        <p:blipFill rotWithShape="1">
          <a:blip r:embed="rId3">
            <a:alphaModFix/>
          </a:blip>
          <a:srcRect r="82529"/>
          <a:stretch/>
        </p:blipFill>
        <p:spPr>
          <a:xfrm>
            <a:off x="11800605" y="6481550"/>
            <a:ext cx="346945" cy="295699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6"/>
          <p:cNvSpPr txBox="1"/>
          <p:nvPr/>
        </p:nvSpPr>
        <p:spPr>
          <a:xfrm>
            <a:off x="177916" y="6466169"/>
            <a:ext cx="4701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alt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6" name="Google Shape;196;p6" descr="A screenshot of a cell phone  Description automatically generated"/>
          <p:cNvPicPr preferRelativeResize="0"/>
          <p:nvPr/>
        </p:nvPicPr>
        <p:blipFill rotWithShape="1">
          <a:blip r:embed="rId4">
            <a:alphaModFix/>
          </a:blip>
          <a:srcRect b="10896"/>
          <a:stretch/>
        </p:blipFill>
        <p:spPr>
          <a:xfrm>
            <a:off x="3731051" y="1227308"/>
            <a:ext cx="7254716" cy="5194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6" descr="Desert Fox, Animal, Cute, Desert Fox"/>
          <p:cNvPicPr preferRelativeResize="0"/>
          <p:nvPr/>
        </p:nvPicPr>
        <p:blipFill rotWithShape="1">
          <a:blip r:embed="rId5">
            <a:alphaModFix/>
          </a:blip>
          <a:srcRect l="25863" r="27585"/>
          <a:stretch/>
        </p:blipFill>
        <p:spPr>
          <a:xfrm>
            <a:off x="10117458" y="1684972"/>
            <a:ext cx="868309" cy="1210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6" descr="Arctic Fox, White, Fur, Animal, Wildlife"/>
          <p:cNvPicPr preferRelativeResize="0"/>
          <p:nvPr/>
        </p:nvPicPr>
        <p:blipFill rotWithShape="1">
          <a:blip r:embed="rId6">
            <a:alphaModFix/>
          </a:blip>
          <a:srcRect l="25393" r="19832"/>
          <a:stretch/>
        </p:blipFill>
        <p:spPr>
          <a:xfrm>
            <a:off x="6315041" y="1778188"/>
            <a:ext cx="1043368" cy="1023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6"/>
          <p:cNvPicPr preferRelativeResize="0"/>
          <p:nvPr/>
        </p:nvPicPr>
        <p:blipFill rotWithShape="1">
          <a:blip r:embed="rId7">
            <a:alphaModFix/>
          </a:blip>
          <a:srcRect l="5908" r="17112"/>
          <a:stretch/>
        </p:blipFill>
        <p:spPr>
          <a:xfrm>
            <a:off x="9642810" y="4386857"/>
            <a:ext cx="1363393" cy="1109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6" descr="snow owl on snow covered field"/>
          <p:cNvPicPr preferRelativeResize="0"/>
          <p:nvPr/>
        </p:nvPicPr>
        <p:blipFill rotWithShape="1">
          <a:blip r:embed="rId8">
            <a:alphaModFix/>
          </a:blip>
          <a:srcRect l="23266" r="19698"/>
          <a:stretch/>
        </p:blipFill>
        <p:spPr>
          <a:xfrm>
            <a:off x="6379840" y="4386857"/>
            <a:ext cx="978569" cy="12363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7"/>
          <p:cNvSpPr txBox="1">
            <a:spLocks noGrp="1"/>
          </p:cNvSpPr>
          <p:nvPr>
            <p:ph type="body" idx="1"/>
          </p:nvPr>
        </p:nvSpPr>
        <p:spPr>
          <a:xfrm>
            <a:off x="838200" y="1338307"/>
            <a:ext cx="5181600" cy="48209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numCol="1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GB" altLang="en-GB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Choose either an </a:t>
            </a:r>
            <a:r>
              <a:rPr lang="en-GB" altLang="en-GB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Arctic</a:t>
            </a:r>
            <a:r>
              <a:rPr lang="en-GB" altLang="en-GB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a </a:t>
            </a:r>
            <a:r>
              <a:rPr lang="en-GB" altLang="en-GB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hot</a:t>
            </a:r>
            <a:r>
              <a:rPr lang="en-GB" altLang="en-GB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altLang="en-GB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desert</a:t>
            </a:r>
            <a:r>
              <a:rPr lang="en-GB" altLang="en-GB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habitat. Find out more about the adaptations of other animals living there. 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solidFill>
                <a:srgbClr val="FF0000"/>
              </a:solidFill>
            </a:endParaRPr>
          </a:p>
        </p:txBody>
      </p:sp>
      <p:sp>
        <p:nvSpPr>
          <p:cNvPr id="207" name="Google Shape;207;p7"/>
          <p:cNvSpPr txBox="1"/>
          <p:nvPr/>
        </p:nvSpPr>
        <p:spPr>
          <a:xfrm>
            <a:off x="6172202" y="1338307"/>
            <a:ext cx="5181600" cy="48209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numCol="1" anchor="t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GB" altLang="en-GB" sz="2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Suggested websites: 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GB" altLang="en-GB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Arctic habitat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GB" altLang="en-GB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https://www.dkfindout.com/uk/animals-and-nature/habitats-and-ecosystems/arctic/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GB" altLang="en-GB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https://www.wwf.org.uk/learn/fascinating-facts/polar-bears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GB" altLang="en-GB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https://www.wwf.org.uk/learn/fascinating-facts/walrus</a:t>
            </a:r>
            <a:endParaRPr sz="20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hlinkClick r:id="rId6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GB" altLang="en-GB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hot desert habitat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GB" altLang="en-GB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https://www.dkfindout.com/uk/animals-and-nature/habitats-and-ecosystems/american-desert/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GB" altLang="en-GB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https://www.bbc.co.uk/programmes/p006b3m3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01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7"/>
          <p:cNvSpPr/>
          <p:nvPr/>
        </p:nvSpPr>
        <p:spPr>
          <a:xfrm>
            <a:off x="0" y="0"/>
            <a:ext cx="12192000" cy="1179375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7"/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7"/>
          <p:cNvSpPr txBox="1"/>
          <p:nvPr/>
        </p:nvSpPr>
        <p:spPr>
          <a:xfrm>
            <a:off x="1468072" y="-35644"/>
            <a:ext cx="1019453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altLang="en-GB" sz="3200" b="1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Find out more about Arctic or hot desert habitats</a:t>
            </a:r>
            <a:endParaRPr/>
          </a:p>
        </p:txBody>
      </p:sp>
      <p:sp>
        <p:nvSpPr>
          <p:cNvPr id="211" name="Google Shape;211;p7"/>
          <p:cNvSpPr txBox="1"/>
          <p:nvPr/>
        </p:nvSpPr>
        <p:spPr>
          <a:xfrm>
            <a:off x="1468075" y="500750"/>
            <a:ext cx="100761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altLang="en-GB" sz="22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Extend your fact file with more animals who live in an Arctic or a hot desert habitat</a:t>
            </a:r>
            <a:endParaRPr/>
          </a:p>
        </p:txBody>
      </p:sp>
      <p:sp>
        <p:nvSpPr>
          <p:cNvPr id="212" name="Google Shape;212;p7"/>
          <p:cNvSpPr txBox="1"/>
          <p:nvPr/>
        </p:nvSpPr>
        <p:spPr>
          <a:xfrm>
            <a:off x="1468072" y="800778"/>
            <a:ext cx="708869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altLang="en-GB" sz="18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(30 – 60 minutes)</a:t>
            </a:r>
            <a:endParaRPr/>
          </a:p>
        </p:txBody>
      </p:sp>
      <p:sp>
        <p:nvSpPr>
          <p:cNvPr id="213" name="Google Shape;213;p7"/>
          <p:cNvSpPr/>
          <p:nvPr/>
        </p:nvSpPr>
        <p:spPr>
          <a:xfrm>
            <a:off x="838198" y="495283"/>
            <a:ext cx="10515604" cy="5384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7"/>
          <p:cNvSpPr/>
          <p:nvPr/>
        </p:nvSpPr>
        <p:spPr>
          <a:xfrm>
            <a:off x="177916" y="37402"/>
            <a:ext cx="1112241" cy="1112241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/>
            </a:outerShdw>
          </a:effectLst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7"/>
          <p:cNvSpPr txBox="1"/>
          <p:nvPr/>
        </p:nvSpPr>
        <p:spPr>
          <a:xfrm>
            <a:off x="343419" y="226066"/>
            <a:ext cx="7812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altLang="en-GB" sz="1000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Logo for section to sit inside roundel</a:t>
            </a:r>
            <a:endParaRPr/>
          </a:p>
        </p:txBody>
      </p:sp>
      <p:pic>
        <p:nvPicPr>
          <p:cNvPr id="216" name="Google Shape;216;p7" descr="A picture containing drawing, light  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058399" y="6466169"/>
            <a:ext cx="1985819" cy="295699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7"/>
          <p:cNvSpPr txBox="1"/>
          <p:nvPr/>
        </p:nvSpPr>
        <p:spPr>
          <a:xfrm>
            <a:off x="177916" y="6445614"/>
            <a:ext cx="4701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alt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8" name="Google Shape;218;p7" descr="A picture containing clock, room, plate  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98239" y="55164"/>
            <a:ext cx="1082042" cy="1082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7" descr="Sand Fiel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829486" y="3919459"/>
            <a:ext cx="2981960" cy="2042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7" descr="Iceberg during Daytime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36197" y="2470064"/>
            <a:ext cx="2981960" cy="2042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8"/>
          <p:cNvSpPr txBox="1"/>
          <p:nvPr/>
        </p:nvSpPr>
        <p:spPr>
          <a:xfrm>
            <a:off x="648070" y="295184"/>
            <a:ext cx="10697592" cy="64008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numCol="1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None/>
            </a:pPr>
            <a:r>
              <a:rPr lang="en-GB" altLang="en-GB" sz="259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Glossary of terms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590"/>
              <a:buFont typeface="Arial"/>
              <a:buNone/>
            </a:pPr>
            <a:r>
              <a:rPr lang="en-GB" altLang="en-GB" sz="259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Environment: </a:t>
            </a:r>
            <a:r>
              <a:rPr lang="en-GB" altLang="en-GB" sz="259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 </a:t>
            </a:r>
            <a:r>
              <a:rPr lang="en-GB" altLang="en-GB" sz="259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environment</a:t>
            </a:r>
            <a:r>
              <a:rPr lang="en-GB" altLang="en-GB" sz="259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includes all living and non-living things. Animals and plants rely on the living and non-living parts of the environment to survive.</a:t>
            </a:r>
            <a:endParaRPr sz="259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590"/>
              <a:buFont typeface="Arial"/>
              <a:buNone/>
            </a:pPr>
            <a:r>
              <a:rPr lang="en-GB" altLang="en-GB" sz="259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Habitat: </a:t>
            </a:r>
            <a:r>
              <a:rPr lang="en-GB" altLang="en-GB" sz="259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Animals live in a </a:t>
            </a:r>
            <a:r>
              <a:rPr lang="en-GB" altLang="en-GB" sz="259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</a:t>
            </a:r>
            <a:r>
              <a:rPr lang="en-GB" altLang="en-GB" sz="259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which provides an </a:t>
            </a:r>
            <a:r>
              <a:rPr lang="en-GB" altLang="en-GB" sz="259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environment</a:t>
            </a:r>
            <a:r>
              <a:rPr lang="en-GB" altLang="en-GB" sz="259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which they are suited. A </a:t>
            </a:r>
            <a:r>
              <a:rPr lang="en-GB" altLang="en-GB" sz="259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</a:t>
            </a:r>
            <a:r>
              <a:rPr lang="en-GB" altLang="en-GB" sz="259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provides animals with water, food and shelter.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590"/>
              <a:buFont typeface="Arial"/>
              <a:buNone/>
            </a:pPr>
            <a:r>
              <a:rPr lang="en-GB" altLang="en-GB" sz="259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Condition: </a:t>
            </a:r>
            <a:r>
              <a:rPr lang="en-GB" altLang="en-GB" sz="259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habitat has different </a:t>
            </a:r>
            <a:r>
              <a:rPr lang="en-GB" altLang="en-GB" sz="259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conditions</a:t>
            </a:r>
            <a:r>
              <a:rPr lang="en-GB" altLang="en-GB" sz="259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such as the amount of light, the temperature and the amount of moisture.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590"/>
              <a:buFont typeface="Arial"/>
              <a:buNone/>
            </a:pPr>
            <a:r>
              <a:rPr lang="en-GB" altLang="en-GB" sz="259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Adaptation: </a:t>
            </a:r>
            <a:r>
              <a:rPr lang="en-GB" altLang="en-GB" sz="259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Many animals have </a:t>
            </a:r>
            <a:r>
              <a:rPr lang="en-GB" altLang="en-GB" sz="259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special features or skills </a:t>
            </a:r>
            <a:r>
              <a:rPr lang="en-GB" altLang="en-GB" sz="259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 that they are suited to their habitat. These are called </a:t>
            </a:r>
            <a:r>
              <a:rPr lang="en-GB" altLang="en-GB" sz="259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adaptations</a:t>
            </a:r>
            <a:r>
              <a:rPr lang="en-GB" altLang="en-GB" sz="259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590"/>
              <a:buFont typeface="Arial"/>
              <a:buNone/>
            </a:pPr>
            <a:r>
              <a:rPr lang="en-GB" altLang="en-GB" sz="259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Adapted: </a:t>
            </a:r>
            <a:r>
              <a:rPr lang="en-GB" altLang="en-GB" sz="259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Animals are </a:t>
            </a:r>
            <a:r>
              <a:rPr lang="en-GB" altLang="en-GB" sz="259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adapted </a:t>
            </a:r>
            <a:r>
              <a:rPr lang="en-GB" altLang="en-GB" sz="259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live in their habitats. For example, an Arctic fox has thick white fur in winter for warmth and </a:t>
            </a:r>
            <a:r>
              <a:rPr lang="en-GB" altLang="en-GB" sz="259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camouflage</a:t>
            </a:r>
            <a:r>
              <a:rPr lang="en-GB" altLang="en-GB" sz="259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59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590"/>
              <a:buFont typeface="Arial"/>
              <a:buNone/>
            </a:pPr>
            <a:r>
              <a:rPr lang="en-GB" altLang="en-GB" sz="259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Camouflage: </a:t>
            </a:r>
            <a:r>
              <a:rPr lang="en-GB" altLang="en-GB" sz="259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animals have </a:t>
            </a:r>
            <a:r>
              <a:rPr lang="en-GB" altLang="en-GB" sz="259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camouflage </a:t>
            </a:r>
            <a:r>
              <a:rPr lang="en-GB" altLang="en-GB" sz="259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feathers, fur or skin so they are hard to see in their environment.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None/>
            </a:pPr>
            <a:endParaRPr sz="259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None/>
            </a:pPr>
            <a:endParaRPr sz="259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None/>
            </a:pPr>
            <a:endParaRPr sz="259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None/>
            </a:pPr>
            <a:endParaRPr sz="2590" b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None/>
            </a:pPr>
            <a:endParaRPr sz="259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None/>
            </a:pPr>
            <a:endParaRPr sz="259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None/>
            </a:pPr>
            <a:endParaRPr sz="18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8"/>
          <p:cNvSpPr/>
          <p:nvPr/>
        </p:nvSpPr>
        <p:spPr>
          <a:xfrm rot="5400000">
            <a:off x="8527472" y="3193472"/>
            <a:ext cx="6858000" cy="471056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8" name="Google Shape;228;p8" descr="A picture containing drawing, light  Description automatically generated"/>
          <p:cNvPicPr preferRelativeResize="0"/>
          <p:nvPr/>
        </p:nvPicPr>
        <p:blipFill rotWithShape="1">
          <a:blip r:embed="rId3">
            <a:alphaModFix/>
          </a:blip>
          <a:srcRect r="82529"/>
          <a:stretch/>
        </p:blipFill>
        <p:spPr>
          <a:xfrm>
            <a:off x="11800605" y="6481550"/>
            <a:ext cx="346945" cy="295699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8"/>
          <p:cNvSpPr txBox="1"/>
          <p:nvPr/>
        </p:nvSpPr>
        <p:spPr>
          <a:xfrm>
            <a:off x="177916" y="6444733"/>
            <a:ext cx="4701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alt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9"/>
          <p:cNvSpPr txBox="1"/>
          <p:nvPr/>
        </p:nvSpPr>
        <p:spPr>
          <a:xfrm>
            <a:off x="1979720" y="228599"/>
            <a:ext cx="7784976" cy="64008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numCol="1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None/>
            </a:pPr>
            <a:r>
              <a:rPr lang="en-GB" altLang="en-GB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Possible learning outcome for reviewing your work.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9"/>
          <p:cNvSpPr/>
          <p:nvPr/>
        </p:nvSpPr>
        <p:spPr>
          <a:xfrm rot="5400000">
            <a:off x="8527472" y="3193472"/>
            <a:ext cx="6858000" cy="471056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txBody>
          <a:bodyPr spcFirstLastPara="1" wrap="square" lIns="91425" tIns="45700" rIns="91425" bIns="45700" numCol="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7" name="Google Shape;237;p9" descr="A picture containing drawing, light  Description automatically generated"/>
          <p:cNvPicPr preferRelativeResize="0"/>
          <p:nvPr/>
        </p:nvPicPr>
        <p:blipFill rotWithShape="1">
          <a:blip r:embed="rId3">
            <a:alphaModFix/>
          </a:blip>
          <a:srcRect r="82529"/>
          <a:stretch/>
        </p:blipFill>
        <p:spPr>
          <a:xfrm>
            <a:off x="11800605" y="6481550"/>
            <a:ext cx="346945" cy="295699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9"/>
          <p:cNvSpPr txBox="1"/>
          <p:nvPr/>
        </p:nvSpPr>
        <p:spPr>
          <a:xfrm>
            <a:off x="159871" y="6444733"/>
            <a:ext cx="4701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alt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9"/>
          <p:cNvSpPr txBox="1"/>
          <p:nvPr/>
        </p:nvSpPr>
        <p:spPr>
          <a:xfrm>
            <a:off x="346229" y="393818"/>
            <a:ext cx="1453718" cy="2462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1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alt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Amphibians include frogs, toads and newts. They have a smooth moist skin and are cold blooded. They lay soft jelly-like eggs and can live on land and in the water.</a:t>
            </a:r>
            <a:endParaRPr/>
          </a:p>
        </p:txBody>
      </p:sp>
      <p:grpSp>
        <p:nvGrpSpPr>
          <p:cNvPr id="240" name="Google Shape;240;p9"/>
          <p:cNvGrpSpPr/>
          <p:nvPr/>
        </p:nvGrpSpPr>
        <p:grpSpPr>
          <a:xfrm>
            <a:off x="290213" y="228599"/>
            <a:ext cx="1544715" cy="2961743"/>
            <a:chOff x="257452" y="328474"/>
            <a:chExt cx="1544715" cy="2608593"/>
          </a:xfrm>
        </p:grpSpPr>
        <p:sp>
          <p:nvSpPr>
            <p:cNvPr id="241" name="Google Shape;241;p9"/>
            <p:cNvSpPr/>
            <p:nvPr/>
          </p:nvSpPr>
          <p:spPr>
            <a:xfrm>
              <a:off x="257452" y="328474"/>
              <a:ext cx="1544715" cy="2423604"/>
            </a:xfrm>
            <a:prstGeom prst="wedgeRoundRectCallout">
              <a:avLst>
                <a:gd name="adj1" fmla="val 48707"/>
                <a:gd name="adj2" fmla="val 57724"/>
                <a:gd name="adj3" fmla="val 16667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numCol="1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9"/>
            <p:cNvSpPr txBox="1"/>
            <p:nvPr/>
          </p:nvSpPr>
          <p:spPr>
            <a:xfrm>
              <a:off x="346229" y="390617"/>
              <a:ext cx="1453718" cy="25464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numCol="1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altLang="en-GB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The </a:t>
              </a:r>
              <a:r>
                <a:rPr lang="en-GB" altLang="en-GB"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Arctic fox </a:t>
              </a:r>
              <a:r>
                <a:rPr lang="en-GB" altLang="en-GB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has thick fur. Its coat changes from white in winter to brown-grey in summer so it is camouflaged in both seasons. It has small ears so it does not lose warmth.</a:t>
              </a:r>
              <a:endParaRPr/>
            </a:p>
          </p:txBody>
        </p:sp>
      </p:grpSp>
      <p:grpSp>
        <p:nvGrpSpPr>
          <p:cNvPr id="243" name="Google Shape;243;p9"/>
          <p:cNvGrpSpPr/>
          <p:nvPr/>
        </p:nvGrpSpPr>
        <p:grpSpPr>
          <a:xfrm>
            <a:off x="257451" y="3179046"/>
            <a:ext cx="1544715" cy="3438395"/>
            <a:chOff x="257452" y="328474"/>
            <a:chExt cx="1544715" cy="2560614"/>
          </a:xfrm>
        </p:grpSpPr>
        <p:sp>
          <p:nvSpPr>
            <p:cNvPr id="244" name="Google Shape;244;p9"/>
            <p:cNvSpPr/>
            <p:nvPr/>
          </p:nvSpPr>
          <p:spPr>
            <a:xfrm>
              <a:off x="257452" y="328474"/>
              <a:ext cx="1544715" cy="2423604"/>
            </a:xfrm>
            <a:prstGeom prst="wedgeRoundRectCallout">
              <a:avLst>
                <a:gd name="adj1" fmla="val 45833"/>
                <a:gd name="adj2" fmla="val 57450"/>
                <a:gd name="adj3" fmla="val 16667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numCol="1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9"/>
            <p:cNvSpPr txBox="1"/>
            <p:nvPr/>
          </p:nvSpPr>
          <p:spPr>
            <a:xfrm>
              <a:off x="346230" y="429294"/>
              <a:ext cx="1453719" cy="24597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numCol="1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altLang="en-GB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The round body shape and thick long feathers help the </a:t>
              </a:r>
              <a:r>
                <a:rPr lang="en-GB" altLang="en-GB"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snowy owl</a:t>
              </a:r>
              <a:r>
                <a:rPr lang="en-GB" altLang="en-GB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to stay warm. The feathers also extend over its feet and beak. It nests on the ground and the chicks huddle together for warmth.</a:t>
              </a:r>
              <a:endParaRPr/>
            </a:p>
          </p:txBody>
        </p:sp>
      </p:grpSp>
      <p:grpSp>
        <p:nvGrpSpPr>
          <p:cNvPr id="246" name="Google Shape;246;p9"/>
          <p:cNvGrpSpPr/>
          <p:nvPr/>
        </p:nvGrpSpPr>
        <p:grpSpPr>
          <a:xfrm>
            <a:off x="9970462" y="229139"/>
            <a:ext cx="1544715" cy="3085288"/>
            <a:chOff x="257452" y="328474"/>
            <a:chExt cx="1544715" cy="2525162"/>
          </a:xfrm>
        </p:grpSpPr>
        <p:sp>
          <p:nvSpPr>
            <p:cNvPr id="247" name="Google Shape;247;p9"/>
            <p:cNvSpPr/>
            <p:nvPr/>
          </p:nvSpPr>
          <p:spPr>
            <a:xfrm>
              <a:off x="257452" y="328474"/>
              <a:ext cx="1544715" cy="2423604"/>
            </a:xfrm>
            <a:prstGeom prst="wedgeRoundRectCallout">
              <a:avLst>
                <a:gd name="adj1" fmla="val -48420"/>
                <a:gd name="adj2" fmla="val 59777"/>
                <a:gd name="adj3" fmla="val 16667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numCol="1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9"/>
            <p:cNvSpPr txBox="1"/>
            <p:nvPr/>
          </p:nvSpPr>
          <p:spPr>
            <a:xfrm>
              <a:off x="346227" y="402231"/>
              <a:ext cx="1455940" cy="24514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numCol="1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altLang="en-GB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The sandy coloured fur of the </a:t>
              </a:r>
              <a:r>
                <a:rPr lang="en-GB" altLang="en-GB"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desert fox </a:t>
              </a:r>
              <a:r>
                <a:rPr lang="en-GB" altLang="en-GB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reflects heat during the day and its large ears help it to keep cool. It hunts at night when it is cooler, listening for underground insects with its sensitive hearing.</a:t>
              </a:r>
              <a:endParaRPr/>
            </a:p>
          </p:txBody>
        </p:sp>
      </p:grpSp>
      <p:grpSp>
        <p:nvGrpSpPr>
          <p:cNvPr id="249" name="Google Shape;249;p9"/>
          <p:cNvGrpSpPr/>
          <p:nvPr/>
        </p:nvGrpSpPr>
        <p:grpSpPr>
          <a:xfrm>
            <a:off x="9970462" y="3428998"/>
            <a:ext cx="1544715" cy="2747254"/>
            <a:chOff x="257452" y="328474"/>
            <a:chExt cx="1544715" cy="2452984"/>
          </a:xfrm>
        </p:grpSpPr>
        <p:sp>
          <p:nvSpPr>
            <p:cNvPr id="250" name="Google Shape;250;p9"/>
            <p:cNvSpPr/>
            <p:nvPr/>
          </p:nvSpPr>
          <p:spPr>
            <a:xfrm>
              <a:off x="257452" y="328474"/>
              <a:ext cx="1544715" cy="2423604"/>
            </a:xfrm>
            <a:prstGeom prst="wedgeRoundRectCallout">
              <a:avLst>
                <a:gd name="adj1" fmla="val -51293"/>
                <a:gd name="adj2" fmla="val 62657"/>
                <a:gd name="adj3" fmla="val 16667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numCol="1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9"/>
            <p:cNvSpPr txBox="1"/>
            <p:nvPr/>
          </p:nvSpPr>
          <p:spPr>
            <a:xfrm>
              <a:off x="346229" y="390617"/>
              <a:ext cx="1455938" cy="23908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numCol="1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altLang="en-GB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The </a:t>
              </a:r>
              <a:r>
                <a:rPr lang="en-GB" altLang="en-GB"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elf owl</a:t>
              </a:r>
              <a:r>
                <a:rPr lang="en-GB" altLang="en-GB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has a small body and grey-brown feathers. It can fit into holes in cactus plants to find shade and a safe nesting place. It hunts at night when it is cool and usually eats insects.</a:t>
              </a:r>
              <a:endParaRPr/>
            </a:p>
          </p:txBody>
        </p:sp>
      </p:grpSp>
      <p:pic>
        <p:nvPicPr>
          <p:cNvPr id="252" name="Google Shape;252;p9" descr="A close up of a newspaper  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27304" y="643470"/>
            <a:ext cx="6201791" cy="5973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1346</Words>
  <Application>Microsoft Office PowerPoint</Application>
  <PresentationFormat>Widescreen</PresentationFormat>
  <Paragraphs>151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Lato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Lucy Wood</dc:creator>
  <cp:lastModifiedBy>Andrea Marshall</cp:lastModifiedBy>
  <cp:revision>2</cp:revision>
  <dcterms:created xsi:type="dcterms:W3CDTF">2020-03-28T09:27:35Z</dcterms:created>
  <dcterms:modified xsi:type="dcterms:W3CDTF">2020-06-02T16:06:38Z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0x010100ECDF125A2BE7EC4BBA5D53924D00436D</vt:lpwstr>
  </property>
</Properties>
</file>