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65938" cy="99980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 Black" panose="020B060402020202020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iYRbrelK1pcOGH9Llfab4QhzHS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DE54F-2406-4708-AE38-F8147A081984}" v="3" dt="2020-04-18T14:30:24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PsHHKwtXQU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ify.wellcome.ac.uk/en/activities/odd-one-out/sources-of-ligh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One glowing light bulb in sea of unlit bulbs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 flipH="1">
            <a:off x="3340359" y="466821"/>
            <a:ext cx="8851641" cy="592435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19050" y="30500"/>
            <a:ext cx="6706177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1510695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1733158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sources of light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3 / Key Stage 2 </a:t>
            </a: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7-8</a:t>
            </a:r>
            <a:endParaRPr/>
          </a:p>
        </p:txBody>
      </p:sp>
      <p:grpSp>
        <p:nvGrpSpPr>
          <p:cNvPr id="98" name="Google Shape;98;p1"/>
          <p:cNvGrpSpPr/>
          <p:nvPr/>
        </p:nvGrpSpPr>
        <p:grpSpPr>
          <a:xfrm>
            <a:off x="7423727" y="466820"/>
            <a:ext cx="4490107" cy="6245295"/>
            <a:chOff x="7416011" y="641565"/>
            <a:chExt cx="4228298" cy="5918097"/>
          </a:xfrm>
        </p:grpSpPr>
        <p:pic>
          <p:nvPicPr>
            <p:cNvPr id="99" name="Google Shape;99;p1"/>
            <p:cNvPicPr preferRelativeResize="0"/>
            <p:nvPr/>
          </p:nvPicPr>
          <p:blipFill rotWithShape="1">
            <a:blip r:embed="rId5">
              <a:alphaModFix amt="85000"/>
            </a:blip>
            <a:srcRect/>
            <a:stretch/>
          </p:blipFill>
          <p:spPr>
            <a:xfrm>
              <a:off x="7416011" y="641565"/>
              <a:ext cx="4228298" cy="5656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 txBox="1"/>
            <p:nvPr/>
          </p:nvSpPr>
          <p:spPr>
            <a:xfrm>
              <a:off x="7559836" y="697498"/>
              <a:ext cx="3816952" cy="5862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 parents and carers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 for supporting your child’s learning in science.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Before the session: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read slide 2 so you know what your child learning and what you need to get ready.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 an alternative to lined paper, slide 5 may be printed for your child to record on.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During the session: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the learning intentions on slide 2.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your child with the main activities on slides 3 &amp; 4, as needed. 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6 is a further, optional activity.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7 has a glossary of key terms.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Reviewing with your child: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8 gives an idea of what your child may produce.</a:t>
              </a:r>
              <a:endParaRPr dirty="0"/>
            </a:p>
            <a:p>
              <a:pPr marL="2857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 e.g.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objects, for example, the sun, a lit light bulb and a burning candle are sources of light.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Objects are easier to see if there is more light.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107" name="Google Shape;107;p2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(pages 3-5): approx.30-40 mins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 lined paper, ruler and pencil.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Alternatively, print page 5 as a worksheet.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Find out more…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 6): approx. 10 mins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Which light source is the odd one out?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identify which objects are sources of light and which reflect light.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Notepad, Memo, Pencil, Writing, No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3172" y="2921234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Sources of light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17" name="Google Shape;117;p2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838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 around your home and jot down any light sources you can see.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to think about: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it used for (its function)?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bulb is it?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colour is the light?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it powered?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26" name="Google Shape;126;p3"/>
          <p:cNvSpPr txBox="1"/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review, think, talk…. 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‘light’ is your home?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 minutes)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36" name="Google Shape;136;p3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" descr="A close up of a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6867" y="2190065"/>
            <a:ext cx="5012267" cy="3336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838200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clip about light sources: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https://www.youtube.com/watch?v=1PsHHKwtXQU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sources of light did you see in the video?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 light source emits beams of light.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Light sources allow us to see objects.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Light leaves a light source in straight lines.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 can see the world around us because of reflected light.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Sun is our largest light source and emits light in all directions .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Watch, read, listen…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light?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 minutes)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55" name="Google Shape;155;p4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57" name="Google Shape;157;p4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A close up of a person wearing a helme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1259" y="1774246"/>
            <a:ext cx="3775482" cy="203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03724" y="4267111"/>
            <a:ext cx="3118557" cy="16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251534" y="257452"/>
            <a:ext cx="3317289" cy="62254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5"/>
              <a:buNone/>
            </a:pPr>
            <a:r>
              <a:rPr lang="en-GB" sz="2405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 for Activity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Sort the images into two groups: 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035"/>
              <a:buChar char="•"/>
            </a:pPr>
            <a:r>
              <a:rPr lang="en-GB" sz="203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light source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035"/>
              <a:buChar char="•"/>
            </a:pPr>
            <a:r>
              <a:rPr lang="en-GB" sz="203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reflects light</a:t>
            </a:r>
            <a:endParaRPr/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Can you think of any other sources of light to add to the group?</a:t>
            </a:r>
            <a:endParaRPr/>
          </a:p>
          <a:p>
            <a:pPr marL="228600" lvl="0" indent="-7588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 any of these surprise you? Why?</a:t>
            </a:r>
            <a:endParaRPr/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outcome: I can identify which objects are sources of light and which reflect light 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3826125" y="257452"/>
            <a:ext cx="1574412" cy="1047968"/>
            <a:chOff x="3826125" y="1080722"/>
            <a:chExt cx="1574412" cy="1047968"/>
          </a:xfrm>
        </p:grpSpPr>
        <p:pic>
          <p:nvPicPr>
            <p:cNvPr id="171" name="Google Shape;171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26125" y="1080722"/>
              <a:ext cx="1574412" cy="1047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5"/>
            <p:cNvSpPr txBox="1"/>
            <p:nvPr/>
          </p:nvSpPr>
          <p:spPr>
            <a:xfrm>
              <a:off x="3983502" y="1723774"/>
              <a:ext cx="534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Sun</a:t>
              </a:r>
              <a:endParaRPr/>
            </a:p>
          </p:txBody>
        </p:sp>
      </p:grpSp>
      <p:grpSp>
        <p:nvGrpSpPr>
          <p:cNvPr id="173" name="Google Shape;173;p5"/>
          <p:cNvGrpSpPr/>
          <p:nvPr/>
        </p:nvGrpSpPr>
        <p:grpSpPr>
          <a:xfrm>
            <a:off x="5929788" y="475207"/>
            <a:ext cx="2218804" cy="1109402"/>
            <a:chOff x="6013829" y="1145432"/>
            <a:chExt cx="2218804" cy="1109402"/>
          </a:xfrm>
        </p:grpSpPr>
        <p:pic>
          <p:nvPicPr>
            <p:cNvPr id="174" name="Google Shape;174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3829" y="1145432"/>
              <a:ext cx="2218804" cy="1109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5"/>
            <p:cNvSpPr txBox="1"/>
            <p:nvPr/>
          </p:nvSpPr>
          <p:spPr>
            <a:xfrm>
              <a:off x="6366041" y="1780219"/>
              <a:ext cx="1085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television</a:t>
              </a:r>
              <a:endParaRPr/>
            </a:p>
          </p:txBody>
        </p:sp>
      </p:grpSp>
      <p:grpSp>
        <p:nvGrpSpPr>
          <p:cNvPr id="176" name="Google Shape;176;p5"/>
          <p:cNvGrpSpPr/>
          <p:nvPr/>
        </p:nvGrpSpPr>
        <p:grpSpPr>
          <a:xfrm>
            <a:off x="3884626" y="1726542"/>
            <a:ext cx="1743492" cy="1555532"/>
            <a:chOff x="9296323" y="872841"/>
            <a:chExt cx="1743492" cy="1555532"/>
          </a:xfrm>
        </p:grpSpPr>
        <p:pic>
          <p:nvPicPr>
            <p:cNvPr id="177" name="Google Shape;177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296323" y="872841"/>
              <a:ext cx="1743492" cy="1555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5"/>
            <p:cNvSpPr txBox="1"/>
            <p:nvPr/>
          </p:nvSpPr>
          <p:spPr>
            <a:xfrm>
              <a:off x="10050899" y="1908440"/>
              <a:ext cx="5036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 D</a:t>
              </a: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5838941" y="2204775"/>
            <a:ext cx="2693008" cy="1790365"/>
            <a:chOff x="8165059" y="3129587"/>
            <a:chExt cx="2693008" cy="1790365"/>
          </a:xfrm>
        </p:grpSpPr>
        <p:pic>
          <p:nvPicPr>
            <p:cNvPr id="180" name="Google Shape;180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65059" y="3129587"/>
              <a:ext cx="2693008" cy="1790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5"/>
            <p:cNvSpPr txBox="1"/>
            <p:nvPr/>
          </p:nvSpPr>
          <p:spPr>
            <a:xfrm>
              <a:off x="9716767" y="3185518"/>
              <a:ext cx="8350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cutlery</a:t>
              </a:r>
              <a:endParaRPr/>
            </a:p>
          </p:txBody>
        </p:sp>
      </p:grpSp>
      <p:grpSp>
        <p:nvGrpSpPr>
          <p:cNvPr id="182" name="Google Shape;182;p5"/>
          <p:cNvGrpSpPr/>
          <p:nvPr/>
        </p:nvGrpSpPr>
        <p:grpSpPr>
          <a:xfrm>
            <a:off x="8723332" y="2906485"/>
            <a:ext cx="2362787" cy="1447207"/>
            <a:chOff x="4250563" y="2945162"/>
            <a:chExt cx="2362787" cy="1447207"/>
          </a:xfrm>
        </p:grpSpPr>
        <p:pic>
          <p:nvPicPr>
            <p:cNvPr id="183" name="Google Shape;183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50563" y="2945162"/>
              <a:ext cx="2362787" cy="1447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5"/>
            <p:cNvSpPr txBox="1"/>
            <p:nvPr/>
          </p:nvSpPr>
          <p:spPr>
            <a:xfrm>
              <a:off x="5694447" y="2987451"/>
              <a:ext cx="803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candle</a:t>
              </a: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8685867" y="501883"/>
            <a:ext cx="2096354" cy="1775637"/>
            <a:chOff x="5400537" y="4690532"/>
            <a:chExt cx="2096354" cy="1775637"/>
          </a:xfrm>
        </p:grpSpPr>
        <p:pic>
          <p:nvPicPr>
            <p:cNvPr id="186" name="Google Shape;186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400537" y="4690532"/>
              <a:ext cx="2043899" cy="1775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5"/>
            <p:cNvSpPr txBox="1"/>
            <p:nvPr/>
          </p:nvSpPr>
          <p:spPr>
            <a:xfrm>
              <a:off x="6749571" y="6096837"/>
              <a:ext cx="7473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Moon</a:t>
              </a:r>
              <a:endParaRPr/>
            </a:p>
          </p:txBody>
        </p:sp>
      </p:grpSp>
      <p:grpSp>
        <p:nvGrpSpPr>
          <p:cNvPr id="188" name="Google Shape;188;p5"/>
          <p:cNvGrpSpPr/>
          <p:nvPr/>
        </p:nvGrpSpPr>
        <p:grpSpPr>
          <a:xfrm>
            <a:off x="7732148" y="4775127"/>
            <a:ext cx="3088531" cy="1597350"/>
            <a:chOff x="8146125" y="4090284"/>
            <a:chExt cx="3088531" cy="1597350"/>
          </a:xfrm>
        </p:grpSpPr>
        <p:pic>
          <p:nvPicPr>
            <p:cNvPr id="189" name="Google Shape;189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146125" y="4090284"/>
              <a:ext cx="3088531" cy="1597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5"/>
            <p:cNvSpPr txBox="1"/>
            <p:nvPr/>
          </p:nvSpPr>
          <p:spPr>
            <a:xfrm>
              <a:off x="8146125" y="4108326"/>
              <a:ext cx="1142714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high-visability jacket</a:t>
              </a:r>
              <a:endParaRPr/>
            </a:p>
          </p:txBody>
        </p:sp>
      </p:grpSp>
      <p:grpSp>
        <p:nvGrpSpPr>
          <p:cNvPr id="191" name="Google Shape;191;p5"/>
          <p:cNvGrpSpPr/>
          <p:nvPr/>
        </p:nvGrpSpPr>
        <p:grpSpPr>
          <a:xfrm>
            <a:off x="4084926" y="4353692"/>
            <a:ext cx="2856835" cy="1868230"/>
            <a:chOff x="4084926" y="4353692"/>
            <a:chExt cx="2856835" cy="1868230"/>
          </a:xfrm>
        </p:grpSpPr>
        <p:pic>
          <p:nvPicPr>
            <p:cNvPr id="192" name="Google Shape;192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084926" y="4353692"/>
              <a:ext cx="2856835" cy="1868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5"/>
            <p:cNvSpPr txBox="1"/>
            <p:nvPr/>
          </p:nvSpPr>
          <p:spPr>
            <a:xfrm>
              <a:off x="4187580" y="4464022"/>
              <a:ext cx="12899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lights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>
            <a:spLocks noGrp="1"/>
          </p:cNvSpPr>
          <p:nvPr>
            <p:ph type="body" idx="1"/>
          </p:nvPr>
        </p:nvSpPr>
        <p:spPr>
          <a:xfrm>
            <a:off x="838200" y="1338307"/>
            <a:ext cx="10515602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Explorify ‘Odd One Out’ on Light sources: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https://explorify.wellcome.ac.uk/en/activities/odd-one-out/sources-of-light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Put your child’s observation skills to the test with these three sources of light.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Show the three images and ask them to come up with as many similarities and differences as they can. If they get stuck, prompt them to think about: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92929"/>
              </a:buClr>
              <a:buSzPts val="1600"/>
              <a:buChar char="•"/>
            </a:pPr>
            <a:r>
              <a:rPr lang="en-GB" sz="16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appearance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92929"/>
              </a:buClr>
              <a:buSzPts val="1600"/>
              <a:buChar char="•"/>
            </a:pPr>
            <a:r>
              <a:rPr lang="en-GB" sz="16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what they do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92929"/>
              </a:buClr>
              <a:buSzPts val="1600"/>
              <a:buChar char="•"/>
            </a:pPr>
            <a:r>
              <a:rPr lang="en-GB" sz="16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where they might be found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Then, everyone needs to decide which one is the odd one out and why.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Encourage a reason for every answer; there is no wrong answer!</a:t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Find out more about light sources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is the odd one out?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(15 minutes)</a:t>
            </a:r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08" name="Google Shape;208;p6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6" descr="A picture containing object, lit, orange, fron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4889" y="2995366"/>
            <a:ext cx="3338689" cy="115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 descr="A close up of a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bright: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an object is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bright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gives out or reflects much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(scientific)</a:t>
            </a: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absence of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(everyday)</a:t>
            </a: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little amount of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dull: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object is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not shiny or bright.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light: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form of energy that makes it possible for eyes to see.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material: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used for building or making something else.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shiny: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or glowing with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surface: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outside limit or top layer of something.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7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7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learning outcome for reviewing your work: 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can identify which objects are sources of light and which reflect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8"/>
          <p:cNvGrpSpPr/>
          <p:nvPr/>
        </p:nvGrpSpPr>
        <p:grpSpPr>
          <a:xfrm>
            <a:off x="257452" y="328474"/>
            <a:ext cx="1544715" cy="2423604"/>
            <a:chOff x="257452" y="328474"/>
            <a:chExt cx="1544715" cy="2423604"/>
          </a:xfrm>
        </p:grpSpPr>
        <p:sp>
          <p:nvSpPr>
            <p:cNvPr id="228" name="Google Shape;228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 txBox="1"/>
            <p:nvPr/>
          </p:nvSpPr>
          <p:spPr>
            <a:xfrm>
              <a:off x="346229" y="390617"/>
              <a:ext cx="1453718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of these are sources of light. Children may not think that the TV emits light, but most modern televisions use LEDs or LCD to produce light.</a:t>
              </a:r>
              <a:endParaRPr/>
            </a:p>
          </p:txBody>
        </p:sp>
      </p:grpSp>
      <p:grpSp>
        <p:nvGrpSpPr>
          <p:cNvPr id="230" name="Google Shape;230;p8"/>
          <p:cNvGrpSpPr/>
          <p:nvPr/>
        </p:nvGrpSpPr>
        <p:grpSpPr>
          <a:xfrm>
            <a:off x="257451" y="3588059"/>
            <a:ext cx="1544715" cy="2423604"/>
            <a:chOff x="257452" y="328474"/>
            <a:chExt cx="1544715" cy="2423604"/>
          </a:xfrm>
        </p:grpSpPr>
        <p:sp>
          <p:nvSpPr>
            <p:cNvPr id="231" name="Google Shape;231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8"/>
            <p:cNvSpPr txBox="1"/>
            <p:nvPr/>
          </p:nvSpPr>
          <p:spPr>
            <a:xfrm>
              <a:off x="346229" y="390617"/>
              <a:ext cx="1367161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Sun and the candle are the two natural sources of light. The television and the traffic light are man-made sources of light.</a:t>
              </a:r>
              <a:endParaRPr/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9853474" y="328474"/>
            <a:ext cx="1544715" cy="2423604"/>
            <a:chOff x="257452" y="328474"/>
            <a:chExt cx="1544715" cy="2423604"/>
          </a:xfrm>
        </p:grpSpPr>
        <p:sp>
          <p:nvSpPr>
            <p:cNvPr id="234" name="Google Shape;234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8"/>
            <p:cNvSpPr txBox="1"/>
            <p:nvPr/>
          </p:nvSpPr>
          <p:spPr>
            <a:xfrm>
              <a:off x="346229" y="390617"/>
              <a:ext cx="1367161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Some children will think the Moon is a light source, but it actually reflects the light from the sun.</a:t>
              </a:r>
              <a:endParaRPr/>
            </a:p>
          </p:txBody>
        </p:sp>
      </p:grpSp>
      <p:grpSp>
        <p:nvGrpSpPr>
          <p:cNvPr id="236" name="Google Shape;236;p8"/>
          <p:cNvGrpSpPr/>
          <p:nvPr/>
        </p:nvGrpSpPr>
        <p:grpSpPr>
          <a:xfrm>
            <a:off x="9860154" y="3650202"/>
            <a:ext cx="1544715" cy="2423604"/>
            <a:chOff x="257452" y="328474"/>
            <a:chExt cx="1544715" cy="2423604"/>
          </a:xfrm>
        </p:grpSpPr>
        <p:sp>
          <p:nvSpPr>
            <p:cNvPr id="237" name="Google Shape;237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/>
            <p:cNvSpPr txBox="1"/>
            <p:nvPr/>
          </p:nvSpPr>
          <p:spPr>
            <a:xfrm>
              <a:off x="346229" y="390617"/>
              <a:ext cx="1367161" cy="1815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of these objects reflect light. High-vis</a:t>
              </a: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bility jackets are designed to reflect as much light as possible.</a:t>
              </a:r>
              <a:endParaRPr/>
            </a:p>
          </p:txBody>
        </p:sp>
      </p:grpSp>
      <p:sp>
        <p:nvSpPr>
          <p:cNvPr id="239" name="Google Shape;239;p8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8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p8"/>
          <p:cNvGrpSpPr/>
          <p:nvPr/>
        </p:nvGrpSpPr>
        <p:grpSpPr>
          <a:xfrm>
            <a:off x="2065523" y="4068247"/>
            <a:ext cx="1574412" cy="1047968"/>
            <a:chOff x="3826125" y="1080722"/>
            <a:chExt cx="1574412" cy="1047968"/>
          </a:xfrm>
        </p:grpSpPr>
        <p:pic>
          <p:nvPicPr>
            <p:cNvPr id="243" name="Google Shape;243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26125" y="1080722"/>
              <a:ext cx="1574412" cy="1047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8"/>
            <p:cNvSpPr txBox="1"/>
            <p:nvPr/>
          </p:nvSpPr>
          <p:spPr>
            <a:xfrm>
              <a:off x="3983502" y="1723774"/>
              <a:ext cx="534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Sun</a:t>
              </a:r>
              <a:endParaRPr/>
            </a:p>
          </p:txBody>
        </p:sp>
      </p:grpSp>
      <p:grpSp>
        <p:nvGrpSpPr>
          <p:cNvPr id="245" name="Google Shape;245;p8"/>
          <p:cNvGrpSpPr/>
          <p:nvPr/>
        </p:nvGrpSpPr>
        <p:grpSpPr>
          <a:xfrm>
            <a:off x="2824313" y="2895098"/>
            <a:ext cx="2218804" cy="1109402"/>
            <a:chOff x="6013829" y="1145432"/>
            <a:chExt cx="2218804" cy="1109402"/>
          </a:xfrm>
        </p:grpSpPr>
        <p:pic>
          <p:nvPicPr>
            <p:cNvPr id="246" name="Google Shape;246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3829" y="1145432"/>
              <a:ext cx="2218804" cy="1109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8"/>
            <p:cNvSpPr txBox="1"/>
            <p:nvPr/>
          </p:nvSpPr>
          <p:spPr>
            <a:xfrm>
              <a:off x="6366041" y="1780219"/>
              <a:ext cx="1085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television</a:t>
              </a:r>
              <a:endParaRPr/>
            </a:p>
          </p:txBody>
        </p:sp>
      </p:grpSp>
      <p:grpSp>
        <p:nvGrpSpPr>
          <p:cNvPr id="248" name="Google Shape;248;p8"/>
          <p:cNvGrpSpPr/>
          <p:nvPr/>
        </p:nvGrpSpPr>
        <p:grpSpPr>
          <a:xfrm>
            <a:off x="5308783" y="2452585"/>
            <a:ext cx="2693008" cy="1790365"/>
            <a:chOff x="8165059" y="3129587"/>
            <a:chExt cx="2693008" cy="1790365"/>
          </a:xfrm>
        </p:grpSpPr>
        <p:pic>
          <p:nvPicPr>
            <p:cNvPr id="249" name="Google Shape;249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65059" y="3129587"/>
              <a:ext cx="2693008" cy="1790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8"/>
            <p:cNvSpPr txBox="1"/>
            <p:nvPr/>
          </p:nvSpPr>
          <p:spPr>
            <a:xfrm>
              <a:off x="9716767" y="3185518"/>
              <a:ext cx="8350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cutlery</a:t>
              </a:r>
              <a:endParaRPr/>
            </a:p>
          </p:txBody>
        </p:sp>
      </p:grpSp>
      <p:grpSp>
        <p:nvGrpSpPr>
          <p:cNvPr id="251" name="Google Shape;251;p8"/>
          <p:cNvGrpSpPr/>
          <p:nvPr/>
        </p:nvGrpSpPr>
        <p:grpSpPr>
          <a:xfrm>
            <a:off x="2790797" y="4876566"/>
            <a:ext cx="2362787" cy="1447207"/>
            <a:chOff x="4250563" y="2945162"/>
            <a:chExt cx="2362787" cy="1447207"/>
          </a:xfrm>
        </p:grpSpPr>
        <p:pic>
          <p:nvPicPr>
            <p:cNvPr id="252" name="Google Shape;252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50563" y="2945162"/>
              <a:ext cx="2362787" cy="1447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8"/>
            <p:cNvSpPr txBox="1"/>
            <p:nvPr/>
          </p:nvSpPr>
          <p:spPr>
            <a:xfrm>
              <a:off x="5694447" y="2987451"/>
              <a:ext cx="803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candle</a:t>
              </a:r>
              <a:endParaRPr/>
            </a:p>
          </p:txBody>
        </p:sp>
      </p:grpSp>
      <p:grpSp>
        <p:nvGrpSpPr>
          <p:cNvPr id="254" name="Google Shape;254;p8"/>
          <p:cNvGrpSpPr/>
          <p:nvPr/>
        </p:nvGrpSpPr>
        <p:grpSpPr>
          <a:xfrm>
            <a:off x="6534804" y="715992"/>
            <a:ext cx="2096354" cy="1775637"/>
            <a:chOff x="5400537" y="4690532"/>
            <a:chExt cx="2096354" cy="1775637"/>
          </a:xfrm>
        </p:grpSpPr>
        <p:pic>
          <p:nvPicPr>
            <p:cNvPr id="255" name="Google Shape;255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00537" y="4690532"/>
              <a:ext cx="2043899" cy="1775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8"/>
            <p:cNvSpPr txBox="1"/>
            <p:nvPr/>
          </p:nvSpPr>
          <p:spPr>
            <a:xfrm>
              <a:off x="6749571" y="6096837"/>
              <a:ext cx="7473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Moon</a:t>
              </a: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>
            <a:off x="6105471" y="4376146"/>
            <a:ext cx="3088531" cy="1597350"/>
            <a:chOff x="8146125" y="4090284"/>
            <a:chExt cx="3088531" cy="1597350"/>
          </a:xfrm>
        </p:grpSpPr>
        <p:pic>
          <p:nvPicPr>
            <p:cNvPr id="258" name="Google Shape;258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146125" y="4090284"/>
              <a:ext cx="3088531" cy="1597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8"/>
            <p:cNvSpPr txBox="1"/>
            <p:nvPr/>
          </p:nvSpPr>
          <p:spPr>
            <a:xfrm>
              <a:off x="8146125" y="4108326"/>
              <a:ext cx="1142714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high-visability jacket</a:t>
              </a:r>
              <a:endParaRPr/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2043191" y="967499"/>
            <a:ext cx="2856835" cy="1868230"/>
            <a:chOff x="4084926" y="4353692"/>
            <a:chExt cx="2856835" cy="1868230"/>
          </a:xfrm>
        </p:grpSpPr>
        <p:pic>
          <p:nvPicPr>
            <p:cNvPr id="261" name="Google Shape;261;p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084926" y="4353692"/>
              <a:ext cx="2856835" cy="1868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8"/>
            <p:cNvSpPr txBox="1"/>
            <p:nvPr/>
          </p:nvSpPr>
          <p:spPr>
            <a:xfrm>
              <a:off x="4187580" y="4464022"/>
              <a:ext cx="12899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lights</a:t>
              </a:r>
              <a:endParaRPr/>
            </a:p>
          </p:txBody>
        </p:sp>
      </p:grpSp>
      <p:grpSp>
        <p:nvGrpSpPr>
          <p:cNvPr id="263" name="Google Shape;263;p8"/>
          <p:cNvGrpSpPr/>
          <p:nvPr/>
        </p:nvGrpSpPr>
        <p:grpSpPr>
          <a:xfrm>
            <a:off x="7824851" y="2603869"/>
            <a:ext cx="1743492" cy="1555532"/>
            <a:chOff x="9296323" y="872841"/>
            <a:chExt cx="1743492" cy="1555532"/>
          </a:xfrm>
        </p:grpSpPr>
        <p:pic>
          <p:nvPicPr>
            <p:cNvPr id="264" name="Google Shape;264;p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296323" y="872841"/>
              <a:ext cx="1743492" cy="1555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8"/>
            <p:cNvSpPr txBox="1"/>
            <p:nvPr/>
          </p:nvSpPr>
          <p:spPr>
            <a:xfrm>
              <a:off x="10050899" y="1908440"/>
              <a:ext cx="5036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 D</a:t>
              </a:r>
              <a:endParaRPr/>
            </a:p>
          </p:txBody>
        </p:sp>
      </p:grpSp>
      <p:sp>
        <p:nvSpPr>
          <p:cNvPr id="266" name="Google Shape;266;p8"/>
          <p:cNvSpPr/>
          <p:nvPr/>
        </p:nvSpPr>
        <p:spPr>
          <a:xfrm>
            <a:off x="1966212" y="877187"/>
            <a:ext cx="3328182" cy="5590124"/>
          </a:xfrm>
          <a:prstGeom prst="roundRect">
            <a:avLst>
              <a:gd name="adj" fmla="val 411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5505796" y="654737"/>
            <a:ext cx="4162808" cy="5590124"/>
          </a:xfrm>
          <a:prstGeom prst="roundRect">
            <a:avLst>
              <a:gd name="adj" fmla="val 411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Widescreen</PresentationFormat>
  <Paragraphs>134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Andrea Marshall</cp:lastModifiedBy>
  <cp:revision>2</cp:revision>
  <dcterms:created xsi:type="dcterms:W3CDTF">2020-03-28T09:27:35Z</dcterms:created>
  <dcterms:modified xsi:type="dcterms:W3CDTF">2020-06-02T15:59:32Z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