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3" r:id="rId5"/>
    <p:sldId id="257" r:id="rId6"/>
    <p:sldId id="270" r:id="rId7"/>
    <p:sldId id="260" r:id="rId8"/>
    <p:sldId id="259" r:id="rId9"/>
    <p:sldId id="265" r:id="rId10"/>
    <p:sldId id="266" r:id="rId11"/>
    <p:sldId id="267" r:id="rId12"/>
    <p:sldId id="268" r:id="rId13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 beverley" initials="nb" lastIdx="6" clrIdx="0"/>
  <p:cmAuthor id="2" name="Naomi Hiscock" initials="NH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F66C12-4C0D-4949-819A-10E64BE8A792}" v="1" dt="2020-04-18T14:17:32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7" autoAdjust="0"/>
    <p:restoredTop sz="93333"/>
  </p:normalViewPr>
  <p:slideViewPr>
    <p:cSldViewPr snapToGrid="0">
      <p:cViewPr varScale="1">
        <p:scale>
          <a:sx n="67" d="100"/>
          <a:sy n="67" d="100"/>
        </p:scale>
        <p:origin x="7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8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70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65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16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70" y="466821"/>
            <a:ext cx="8887392" cy="5924359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Uses of every day materials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Classify objects by material and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property to suit a specific purpose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2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Ages 6-7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CB53FB-648D-4E9F-BF0E-AD68265C8A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C7D8B-3E2D-40BF-8D11-7997DD81E41F}"/>
              </a:ext>
            </a:extLst>
          </p:cNvPr>
          <p:cNvSpPr txBox="1"/>
          <p:nvPr/>
        </p:nvSpPr>
        <p:spPr>
          <a:xfrm>
            <a:off x="7463337" y="525845"/>
            <a:ext cx="427146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For parents</a:t>
            </a:r>
          </a:p>
          <a:p>
            <a:r>
              <a:rPr lang="en-GB" i="1" dirty="0">
                <a:solidFill>
                  <a:schemeClr val="bg1"/>
                </a:solidFill>
              </a:rPr>
              <a:t>Thank you for supporting your child’s learning in science.</a:t>
            </a:r>
          </a:p>
          <a:p>
            <a:r>
              <a:rPr lang="en-GB" sz="1600" b="1" i="1" dirty="0">
                <a:solidFill>
                  <a:schemeClr val="bg1"/>
                </a:solidFill>
              </a:rPr>
              <a:t>Before the session: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There are 5 main activities. They do not have to be done on the same day. In fact, to support your child’s attention levels, each activity has been broken down into 20-40 minute chunks so could be used over 5 days.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Please read the slides to know which activity to do, what your child is learning and what you need to get ready.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The activities are hands on.  Take photographs so that learning can be shared and discussed.</a:t>
            </a:r>
          </a:p>
          <a:p>
            <a:pPr fontAlgn="base"/>
            <a:r>
              <a:rPr lang="en-GB" sz="1600" b="1" i="1" dirty="0">
                <a:solidFill>
                  <a:schemeClr val="bg1"/>
                </a:solidFill>
              </a:rPr>
              <a:t>During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Share the learning intentions on slide 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Slide 9 has a glossary of key terms.</a:t>
            </a:r>
          </a:p>
          <a:p>
            <a:pPr fontAlgn="base"/>
            <a:r>
              <a:rPr lang="en-GB" sz="1600" b="1" i="1" dirty="0">
                <a:solidFill>
                  <a:schemeClr val="bg1"/>
                </a:solidFill>
              </a:rPr>
              <a:t>Reviewing with your child: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Slides 4-8 give examples of what your child may produce.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0"/>
            <a:ext cx="5181600" cy="3323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800" dirty="0"/>
              <a:t>Key Learning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All objects are made of one or more materials that are chosen specifically because they have suitable properties for the task.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For example, a water bottle is made of plastic because it is transparent allowing you to see the drink inside and waterproof so that it holds the water.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When choosing what to make an object from, the properties needed are compared with the properties of the possible materials, identified through simple tests and classifying activities. 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A material can be suitable for different purposes and an object can be made of different materials.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72202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Activities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1- Identify materials and their properties.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2- Look at the materials an object is made of and discuss its purpose.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3- Identify what materials are best for a certain purpose.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4- How are materials used to fit a purpose?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Activity 5- Create a design using suitable materials.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Practical investigation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You will need: materials from around the house for your design </a:t>
            </a:r>
            <a:r>
              <a:rPr lang="en-GB" sz="2000" b="1" dirty="0">
                <a:solidFill>
                  <a:srgbClr val="FF0000"/>
                </a:solidFill>
              </a:rPr>
              <a:t>or </a:t>
            </a:r>
            <a:r>
              <a:rPr lang="en-GB" sz="2000" dirty="0">
                <a:solidFill>
                  <a:srgbClr val="FF0000"/>
                </a:solidFill>
              </a:rPr>
              <a:t>paper and pencil to draw your ideas.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997587"/>
            <a:ext cx="5181600" cy="117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sz="1800" dirty="0"/>
              <a:t>I can</a:t>
            </a:r>
            <a:r>
              <a:rPr lang="mr-IN" sz="1800" dirty="0"/>
              <a:t>…</a:t>
            </a:r>
            <a:endParaRPr lang="en-GB" sz="1800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and compare the suitability of a variety of everyday materials, including wood, metal, plastic, glass, brick, rock, paper and cardboard for particular uses.</a:t>
            </a:r>
          </a:p>
          <a:p>
            <a:endParaRPr lang="en-GB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Uses of every day materials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87554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</a:t>
            </a:r>
            <a:r>
              <a:rPr lang="en-GB" sz="2200" b="1" i="1">
                <a:solidFill>
                  <a:schemeClr val="bg1"/>
                </a:solidFill>
                <a:latin typeface="+mj-lt"/>
              </a:rPr>
              <a:t>are the objects </a:t>
            </a:r>
            <a:r>
              <a:rPr lang="en-GB" sz="2200" b="1" i="1" dirty="0">
                <a:solidFill>
                  <a:schemeClr val="bg1"/>
                </a:solidFill>
                <a:latin typeface="+mj-lt"/>
              </a:rPr>
              <a:t>in the home made of and what are their properties?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94860D-3095-43F7-8659-D7FCF39218A7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503EC3ED-A00E-47D3-B149-5DBA0A3E7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3" y="42426"/>
            <a:ext cx="1080518" cy="10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275D6-994F-4F4C-921D-4950968EE714}"/>
              </a:ext>
            </a:extLst>
          </p:cNvPr>
          <p:cNvSpPr txBox="1"/>
          <p:nvPr/>
        </p:nvSpPr>
        <p:spPr>
          <a:xfrm>
            <a:off x="2378951" y="134852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stretchy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34AC5-27C8-486F-BD15-285AC4BFB55D}"/>
              </a:ext>
            </a:extLst>
          </p:cNvPr>
          <p:cNvSpPr txBox="1"/>
          <p:nvPr/>
        </p:nvSpPr>
        <p:spPr>
          <a:xfrm>
            <a:off x="760969" y="297794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8DC9F-D336-4D0B-81B8-8F3E74CA1DC0}"/>
              </a:ext>
            </a:extLst>
          </p:cNvPr>
          <p:cNvSpPr txBox="1"/>
          <p:nvPr/>
        </p:nvSpPr>
        <p:spPr>
          <a:xfrm>
            <a:off x="3966678" y="2938956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not absorbent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6CC93-7BCB-4E26-9BD5-7421F6BC66A3}"/>
              </a:ext>
            </a:extLst>
          </p:cNvPr>
          <p:cNvSpPr txBox="1"/>
          <p:nvPr/>
        </p:nvSpPr>
        <p:spPr>
          <a:xfrm>
            <a:off x="760969" y="615788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49186-2220-4825-BF15-23D2E236CA66}"/>
              </a:ext>
            </a:extLst>
          </p:cNvPr>
          <p:cNvSpPr txBox="1"/>
          <p:nvPr/>
        </p:nvSpPr>
        <p:spPr>
          <a:xfrm>
            <a:off x="8175262" y="134758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FB88FA-9F20-41D0-BC06-DF67940D7922}"/>
              </a:ext>
            </a:extLst>
          </p:cNvPr>
          <p:cNvSpPr txBox="1"/>
          <p:nvPr/>
        </p:nvSpPr>
        <p:spPr>
          <a:xfrm>
            <a:off x="2463093" y="616466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9825D-3F32-46AA-9B20-83F90F4F4E67}"/>
              </a:ext>
            </a:extLst>
          </p:cNvPr>
          <p:cNvSpPr txBox="1"/>
          <p:nvPr/>
        </p:nvSpPr>
        <p:spPr>
          <a:xfrm>
            <a:off x="6195384" y="2931633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fabric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9B6EB-6A2F-4DEF-9A14-B8DA78AFE0F5}"/>
              </a:ext>
            </a:extLst>
          </p:cNvPr>
          <p:cNvSpPr txBox="1"/>
          <p:nvPr/>
        </p:nvSpPr>
        <p:spPr>
          <a:xfrm>
            <a:off x="2449916" y="295858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rigid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E136D-07CD-476F-9117-D5D7B07A3943}"/>
              </a:ext>
            </a:extLst>
          </p:cNvPr>
          <p:cNvSpPr txBox="1"/>
          <p:nvPr/>
        </p:nvSpPr>
        <p:spPr>
          <a:xfrm>
            <a:off x="4109438" y="135694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waterproof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A9804-E321-47FB-81B2-251FA351F067}"/>
              </a:ext>
            </a:extLst>
          </p:cNvPr>
          <p:cNvSpPr txBox="1"/>
          <p:nvPr/>
        </p:nvSpPr>
        <p:spPr>
          <a:xfrm>
            <a:off x="3762908" y="6103547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reflective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17228-5B54-4F52-A6E7-DFD28EDD2275}"/>
              </a:ext>
            </a:extLst>
          </p:cNvPr>
          <p:cNvSpPr txBox="1"/>
          <p:nvPr/>
        </p:nvSpPr>
        <p:spPr>
          <a:xfrm>
            <a:off x="677803" y="454820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flexible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DB864C-E253-41F3-8A86-1E3650DDB6DE}"/>
              </a:ext>
            </a:extLst>
          </p:cNvPr>
          <p:cNvSpPr txBox="1"/>
          <p:nvPr/>
        </p:nvSpPr>
        <p:spPr>
          <a:xfrm>
            <a:off x="2264907" y="454820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rough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AA5285-B885-4E4D-AD38-F8BE03B65452}"/>
              </a:ext>
            </a:extLst>
          </p:cNvPr>
          <p:cNvSpPr txBox="1"/>
          <p:nvPr/>
        </p:nvSpPr>
        <p:spPr>
          <a:xfrm>
            <a:off x="4149200" y="4550218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smooth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57F591-158D-4E3D-BD18-E5C6F5126AD1}"/>
              </a:ext>
            </a:extLst>
          </p:cNvPr>
          <p:cNvSpPr txBox="1"/>
          <p:nvPr/>
        </p:nvSpPr>
        <p:spPr>
          <a:xfrm>
            <a:off x="8175262" y="2905870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F7442-AD1F-4731-AACC-374D1BDDB105}"/>
              </a:ext>
            </a:extLst>
          </p:cNvPr>
          <p:cNvSpPr txBox="1"/>
          <p:nvPr/>
        </p:nvSpPr>
        <p:spPr>
          <a:xfrm>
            <a:off x="10313596" y="6120663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metal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92CE75-6173-42A7-B3CC-49BDF3FC5DBD}"/>
              </a:ext>
            </a:extLst>
          </p:cNvPr>
          <p:cNvSpPr txBox="1"/>
          <p:nvPr/>
        </p:nvSpPr>
        <p:spPr>
          <a:xfrm>
            <a:off x="10155141" y="450765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plastic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481389-670D-444F-9A2C-2D07B0754BD3}"/>
              </a:ext>
            </a:extLst>
          </p:cNvPr>
          <p:cNvSpPr txBox="1"/>
          <p:nvPr/>
        </p:nvSpPr>
        <p:spPr>
          <a:xfrm>
            <a:off x="9967864" y="2849879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translucent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E30116-D850-457C-B600-9718F1CF8624}"/>
              </a:ext>
            </a:extLst>
          </p:cNvPr>
          <p:cNvSpPr txBox="1"/>
          <p:nvPr/>
        </p:nvSpPr>
        <p:spPr>
          <a:xfrm>
            <a:off x="5517289" y="6112591"/>
            <a:ext cx="2250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dull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6489DC-785D-4446-9B3A-F0C8E035BA22}"/>
              </a:ext>
            </a:extLst>
          </p:cNvPr>
          <p:cNvSpPr txBox="1"/>
          <p:nvPr/>
        </p:nvSpPr>
        <p:spPr>
          <a:xfrm>
            <a:off x="6023408" y="135694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absorbent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EBA67E-285A-430B-908B-BFD0872B1052}"/>
              </a:ext>
            </a:extLst>
          </p:cNvPr>
          <p:cNvSpPr txBox="1"/>
          <p:nvPr/>
        </p:nvSpPr>
        <p:spPr>
          <a:xfrm>
            <a:off x="614090" y="1347582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materials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BECA44-ABC3-4A01-B0DE-3E8E95129D73}"/>
              </a:ext>
            </a:extLst>
          </p:cNvPr>
          <p:cNvSpPr txBox="1"/>
          <p:nvPr/>
        </p:nvSpPr>
        <p:spPr>
          <a:xfrm>
            <a:off x="6143362" y="4539155"/>
            <a:ext cx="208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opaque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FC8BB-3332-45D7-93BD-39F3B69F8006}"/>
              </a:ext>
            </a:extLst>
          </p:cNvPr>
          <p:cNvSpPr txBox="1"/>
          <p:nvPr/>
        </p:nvSpPr>
        <p:spPr>
          <a:xfrm>
            <a:off x="7884376" y="6094561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transparent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303CDF-6044-4358-BAAD-0E43887B9296}"/>
              </a:ext>
            </a:extLst>
          </p:cNvPr>
          <p:cNvSpPr txBox="1"/>
          <p:nvPr/>
        </p:nvSpPr>
        <p:spPr>
          <a:xfrm>
            <a:off x="10202351" y="1345372"/>
            <a:ext cx="137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rock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DEB95A-CC6C-4ED5-8646-003286223D45}"/>
              </a:ext>
            </a:extLst>
          </p:cNvPr>
          <p:cNvSpPr txBox="1"/>
          <p:nvPr/>
        </p:nvSpPr>
        <p:spPr>
          <a:xfrm>
            <a:off x="8168442" y="4542270"/>
            <a:ext cx="1844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rubber</a:t>
            </a:r>
          </a:p>
        </p:txBody>
      </p:sp>
      <p:pic>
        <p:nvPicPr>
          <p:cNvPr id="31" name="Picture 30" descr="stacked brown rocks">
            <a:extLst>
              <a:ext uri="{FF2B5EF4-FFF2-40B4-BE49-F238E27FC236}">
                <a16:creationId xmlns:a16="http://schemas.microsoft.com/office/drawing/2014/main" id="{9FA1BB78-0081-45CD-91DF-FE32B6AC62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r="34855" b="33444"/>
          <a:stretch/>
        </p:blipFill>
        <p:spPr bwMode="auto">
          <a:xfrm>
            <a:off x="9915480" y="449209"/>
            <a:ext cx="1455935" cy="85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green plant with white flower">
            <a:extLst>
              <a:ext uri="{FF2B5EF4-FFF2-40B4-BE49-F238E27FC236}">
                <a16:creationId xmlns:a16="http://schemas.microsoft.com/office/drawing/2014/main" id="{558D529A-D137-4130-84DC-C0AB452DEA7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6" t="44937" r="22358" b="36805"/>
          <a:stretch/>
        </p:blipFill>
        <p:spPr bwMode="auto">
          <a:xfrm>
            <a:off x="5934851" y="5220651"/>
            <a:ext cx="1342027" cy="944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brown wooden board">
            <a:extLst>
              <a:ext uri="{FF2B5EF4-FFF2-40B4-BE49-F238E27FC236}">
                <a16:creationId xmlns:a16="http://schemas.microsoft.com/office/drawing/2014/main" id="{98038C85-5EF9-46D5-9FF3-C1212DAB433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31869"/>
          <a:stretch/>
        </p:blipFill>
        <p:spPr bwMode="auto">
          <a:xfrm>
            <a:off x="7884376" y="438704"/>
            <a:ext cx="1386432" cy="85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stainless steel pitcher on brown wooden table">
            <a:extLst>
              <a:ext uri="{FF2B5EF4-FFF2-40B4-BE49-F238E27FC236}">
                <a16:creationId xmlns:a16="http://schemas.microsoft.com/office/drawing/2014/main" id="{BD4560D9-5214-4C89-AA5D-386193AE188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48622" r="55063" b="5347"/>
          <a:stretch/>
        </p:blipFill>
        <p:spPr bwMode="auto">
          <a:xfrm>
            <a:off x="500040" y="5227360"/>
            <a:ext cx="1434687" cy="962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goldfish in fish bowl">
            <a:extLst>
              <a:ext uri="{FF2B5EF4-FFF2-40B4-BE49-F238E27FC236}">
                <a16:creationId xmlns:a16="http://schemas.microsoft.com/office/drawing/2014/main" id="{01EA2985-B11B-4306-AC9F-106B6E92FF8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8" t="47426" r="17705" b="6343"/>
          <a:stretch/>
        </p:blipFill>
        <p:spPr bwMode="auto">
          <a:xfrm>
            <a:off x="7928781" y="5192482"/>
            <a:ext cx="1342027" cy="972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woman in red long sleeve shirt holding white paper">
            <a:extLst>
              <a:ext uri="{FF2B5EF4-FFF2-40B4-BE49-F238E27FC236}">
                <a16:creationId xmlns:a16="http://schemas.microsoft.com/office/drawing/2014/main" id="{821146B7-B8CF-4980-A089-6390FEC8116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15343" r="12918" b="7539"/>
          <a:stretch/>
        </p:blipFill>
        <p:spPr bwMode="auto">
          <a:xfrm>
            <a:off x="5925471" y="3630091"/>
            <a:ext cx="1370507" cy="925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 descr="green Lego block lot">
            <a:extLst>
              <a:ext uri="{FF2B5EF4-FFF2-40B4-BE49-F238E27FC236}">
                <a16:creationId xmlns:a16="http://schemas.microsoft.com/office/drawing/2014/main" id="{00BF1EC4-14C4-4906-93F9-10DF63251BA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22044" r="8399" b="40350"/>
          <a:stretch/>
        </p:blipFill>
        <p:spPr bwMode="auto">
          <a:xfrm>
            <a:off x="9915480" y="3635778"/>
            <a:ext cx="1546860" cy="913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two clear wine glasses">
            <a:extLst>
              <a:ext uri="{FF2B5EF4-FFF2-40B4-BE49-F238E27FC236}">
                <a16:creationId xmlns:a16="http://schemas.microsoft.com/office/drawing/2014/main" id="{18F1B59C-AC06-41C7-9098-3915613DFD5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48" y="1939750"/>
            <a:ext cx="1411860" cy="9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brown bread on white ceramic plate">
            <a:extLst>
              <a:ext uri="{FF2B5EF4-FFF2-40B4-BE49-F238E27FC236}">
                <a16:creationId xmlns:a16="http://schemas.microsoft.com/office/drawing/2014/main" id="{44C24922-632F-4B57-A725-D32E869A22F9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5" t="3586" r="13317" b="36035"/>
          <a:stretch/>
        </p:blipFill>
        <p:spPr bwMode="auto">
          <a:xfrm>
            <a:off x="6049302" y="392352"/>
            <a:ext cx="1246675" cy="9052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 descr="toddler walking on road while raining">
            <a:extLst>
              <a:ext uri="{FF2B5EF4-FFF2-40B4-BE49-F238E27FC236}">
                <a16:creationId xmlns:a16="http://schemas.microsoft.com/office/drawing/2014/main" id="{AE7DCFEB-41A7-4B7C-AFC3-82BB7EB95E3B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40947" r="14779" b="24043"/>
          <a:stretch/>
        </p:blipFill>
        <p:spPr bwMode="auto">
          <a:xfrm>
            <a:off x="4178593" y="392352"/>
            <a:ext cx="1257300" cy="92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Picture 45" descr="beige, yellow, and blue loom bands">
            <a:extLst>
              <a:ext uri="{FF2B5EF4-FFF2-40B4-BE49-F238E27FC236}">
                <a16:creationId xmlns:a16="http://schemas.microsoft.com/office/drawing/2014/main" id="{CC2773EC-1B9C-416F-A164-AFD9B6399AE4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5853" b="29993"/>
          <a:stretch/>
        </p:blipFill>
        <p:spPr bwMode="auto">
          <a:xfrm>
            <a:off x="2343294" y="395094"/>
            <a:ext cx="1289432" cy="92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674098-BD46-48B8-9F2D-1A018A9F5E58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4165" r="34057" b="14538"/>
          <a:stretch/>
        </p:blipFill>
        <p:spPr bwMode="auto">
          <a:xfrm>
            <a:off x="3934456" y="3552351"/>
            <a:ext cx="1574403" cy="1011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 descr="brown wood logs pile">
            <a:extLst>
              <a:ext uri="{FF2B5EF4-FFF2-40B4-BE49-F238E27FC236}">
                <a16:creationId xmlns:a16="http://schemas.microsoft.com/office/drawing/2014/main" id="{0F6DDB0E-FBED-4D67-85AD-6EA21A11FBD7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54800" r="49746" b="-2426"/>
          <a:stretch/>
        </p:blipFill>
        <p:spPr bwMode="auto">
          <a:xfrm>
            <a:off x="2104893" y="3598250"/>
            <a:ext cx="1499721" cy="1021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48" descr="purple thread">
            <a:extLst>
              <a:ext uri="{FF2B5EF4-FFF2-40B4-BE49-F238E27FC236}">
                <a16:creationId xmlns:a16="http://schemas.microsoft.com/office/drawing/2014/main" id="{CCAF7C39-75F5-4D77-B18D-F32ECC0F44FB}"/>
              </a:ext>
            </a:extLst>
          </p:cNvPr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7" t="27246" r="15175"/>
          <a:stretch/>
        </p:blipFill>
        <p:spPr bwMode="auto">
          <a:xfrm>
            <a:off x="435006" y="3704932"/>
            <a:ext cx="1499721" cy="86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silver and gold round coins">
            <a:extLst>
              <a:ext uri="{FF2B5EF4-FFF2-40B4-BE49-F238E27FC236}">
                <a16:creationId xmlns:a16="http://schemas.microsoft.com/office/drawing/2014/main" id="{DA19E678-8715-4541-B050-DC92AAC11F39}"/>
              </a:ext>
            </a:extLst>
          </p:cNvPr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28131" r="15444" b="2376"/>
          <a:stretch/>
        </p:blipFill>
        <p:spPr bwMode="auto">
          <a:xfrm>
            <a:off x="9915480" y="5138193"/>
            <a:ext cx="1509876" cy="1028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 descr="three gray, green, and white scarf on top of table">
            <a:extLst>
              <a:ext uri="{FF2B5EF4-FFF2-40B4-BE49-F238E27FC236}">
                <a16:creationId xmlns:a16="http://schemas.microsoft.com/office/drawing/2014/main" id="{53A1E020-EAF6-4516-94CD-8E46EBA064BA}"/>
              </a:ext>
            </a:extLst>
          </p:cNvPr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4544" b="10270"/>
          <a:stretch/>
        </p:blipFill>
        <p:spPr bwMode="auto">
          <a:xfrm>
            <a:off x="2123966" y="5220651"/>
            <a:ext cx="1508760" cy="972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 descr="firewood lot near fireplace">
            <a:extLst>
              <a:ext uri="{FF2B5EF4-FFF2-40B4-BE49-F238E27FC236}">
                <a16:creationId xmlns:a16="http://schemas.microsoft.com/office/drawing/2014/main" id="{0A6EF8F5-9C2D-4D63-933F-3B646D8494D6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7" y="456752"/>
            <a:ext cx="1369920" cy="84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blue and red pens">
            <a:extLst>
              <a:ext uri="{FF2B5EF4-FFF2-40B4-BE49-F238E27FC236}">
                <a16:creationId xmlns:a16="http://schemas.microsoft.com/office/drawing/2014/main" id="{E689FFB0-F92E-463E-B904-7F80145DC07B}"/>
              </a:ext>
            </a:extLst>
          </p:cNvPr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7" r="61312"/>
          <a:stretch/>
        </p:blipFill>
        <p:spPr bwMode="auto">
          <a:xfrm>
            <a:off x="2343294" y="2051567"/>
            <a:ext cx="1261745" cy="91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 descr="macro shot of droplets on leaves">
            <a:extLst>
              <a:ext uri="{FF2B5EF4-FFF2-40B4-BE49-F238E27FC236}">
                <a16:creationId xmlns:a16="http://schemas.microsoft.com/office/drawing/2014/main" id="{48292E6C-3790-40C3-9E0A-FDA6748DCCEB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55" y="2024213"/>
            <a:ext cx="1411860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close-up photography of bicycle rim and tire">
            <a:extLst>
              <a:ext uri="{FF2B5EF4-FFF2-40B4-BE49-F238E27FC236}">
                <a16:creationId xmlns:a16="http://schemas.microsoft.com/office/drawing/2014/main" id="{07EA0A0B-834D-4D48-B1D8-09EC3D5714E6}"/>
              </a:ext>
            </a:extLst>
          </p:cNvPr>
          <p:cNvPicPr/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4" b="8137"/>
          <a:stretch/>
        </p:blipFill>
        <p:spPr bwMode="auto">
          <a:xfrm>
            <a:off x="7897587" y="3630091"/>
            <a:ext cx="1386432" cy="902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Picture 56" descr="assorted textile">
            <a:extLst>
              <a:ext uri="{FF2B5EF4-FFF2-40B4-BE49-F238E27FC236}">
                <a16:creationId xmlns:a16="http://schemas.microsoft.com/office/drawing/2014/main" id="{D8A3C237-A3AD-4F88-83AE-8CBE55981BCE}"/>
              </a:ext>
            </a:extLst>
          </p:cNvPr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2" b="16244"/>
          <a:stretch/>
        </p:blipFill>
        <p:spPr bwMode="auto">
          <a:xfrm>
            <a:off x="6031057" y="1978548"/>
            <a:ext cx="1264920" cy="879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DB159F-79CC-416A-B791-EE18DB45100A}"/>
              </a:ext>
            </a:extLst>
          </p:cNvPr>
          <p:cNvSpPr/>
          <p:nvPr/>
        </p:nvSpPr>
        <p:spPr>
          <a:xfrm>
            <a:off x="2266931" y="-44025"/>
            <a:ext cx="7752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Look at these key words and explain what they mean. (10 minutes)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94E747-7C3E-484A-83F7-20C216554FE7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119396" y="6539595"/>
            <a:ext cx="830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Pay close attention to the words in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>
                <a:solidFill>
                  <a:srgbClr val="FF0000"/>
                </a:solidFill>
              </a:rPr>
              <a:t> as the vocabulary has progressed since year 1.</a:t>
            </a:r>
            <a:endParaRPr lang="en-US" dirty="0"/>
          </a:p>
        </p:txBody>
      </p:sp>
      <p:pic>
        <p:nvPicPr>
          <p:cNvPr id="59" name="Picture 58" descr="blue body of water">
            <a:extLst>
              <a:ext uri="{FF2B5EF4-FFF2-40B4-BE49-F238E27FC236}">
                <a16:creationId xmlns:a16="http://schemas.microsoft.com/office/drawing/2014/main" id="{63E93BA4-BE4C-4DD5-99AA-9104749EBE9A}"/>
              </a:ext>
            </a:extLst>
          </p:cNvPr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24028" r="29005" b="25313"/>
          <a:stretch/>
        </p:blipFill>
        <p:spPr bwMode="auto">
          <a:xfrm>
            <a:off x="565248" y="2053739"/>
            <a:ext cx="1369479" cy="913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Picture 59" descr="assorted-color of houses near lake">
            <a:extLst>
              <a:ext uri="{FF2B5EF4-FFF2-40B4-BE49-F238E27FC236}">
                <a16:creationId xmlns:a16="http://schemas.microsoft.com/office/drawing/2014/main" id="{665020DA-6483-4C1D-8DDA-02FE91C0226E}"/>
              </a:ext>
            </a:extLst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74" y="5200423"/>
            <a:ext cx="1530578" cy="9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selective focus photography of woman holding umbrella">
            <a:extLst>
              <a:ext uri="{FF2B5EF4-FFF2-40B4-BE49-F238E27FC236}">
                <a16:creationId xmlns:a16="http://schemas.microsoft.com/office/drawing/2014/main" id="{18CA33E9-25B3-4E6D-A6CD-F62C89142F0B}"/>
              </a:ext>
            </a:extLst>
          </p:cNvPr>
          <p:cNvPicPr/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6" b="22801"/>
          <a:stretch/>
        </p:blipFill>
        <p:spPr bwMode="auto">
          <a:xfrm>
            <a:off x="9931836" y="1935761"/>
            <a:ext cx="1493520" cy="903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571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901699"/>
            <a:ext cx="3317289" cy="58197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rgbClr val="FF0000"/>
                </a:solidFill>
              </a:rPr>
              <a:t>Activity 1:  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chemeClr val="tx1"/>
                </a:solidFill>
              </a:rPr>
              <a:t>Once your child feels confident with the vocabulary, ask them to find between 5-10 objects around the house. Challenge them to match the </a:t>
            </a:r>
            <a:r>
              <a:rPr lang="en-GB" sz="2600" dirty="0">
                <a:solidFill>
                  <a:srgbClr val="0070C0"/>
                </a:solidFill>
              </a:rPr>
              <a:t>blue words </a:t>
            </a:r>
            <a:r>
              <a:rPr lang="en-GB" sz="2600" dirty="0">
                <a:solidFill>
                  <a:schemeClr val="tx1"/>
                </a:solidFill>
              </a:rPr>
              <a:t>on the list. 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300" u="sng" dirty="0">
                <a:solidFill>
                  <a:srgbClr val="7030A0"/>
                </a:solidFill>
              </a:rPr>
              <a:t>Vocabulary to listen out for: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300" dirty="0">
                <a:solidFill>
                  <a:srgbClr val="7030A0"/>
                </a:solidFill>
              </a:rPr>
              <a:t>Following on from year 1: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300" dirty="0">
                <a:solidFill>
                  <a:srgbClr val="7030A0"/>
                </a:solidFill>
              </a:rPr>
              <a:t>Plastic, rock, metal, glass, wood, water, clay, hard, soft, stretchy, floppy, waterproof, absorbent, breaks/tears, rough, smooth, dull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solidFill>
                  <a:srgbClr val="0070C0"/>
                </a:solidFill>
              </a:rPr>
              <a:t>Year 2 transition of vocabulary: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solidFill>
                  <a:srgbClr val="0070C0"/>
                </a:solidFill>
              </a:rPr>
              <a:t>rigid </a:t>
            </a:r>
            <a:r>
              <a:rPr lang="en-GB" sz="2400" dirty="0">
                <a:solidFill>
                  <a:srgbClr val="7030A0"/>
                </a:solidFill>
              </a:rPr>
              <a:t>(stiff), </a:t>
            </a:r>
            <a:r>
              <a:rPr lang="en-GB" sz="2400" dirty="0">
                <a:solidFill>
                  <a:srgbClr val="0070C0"/>
                </a:solidFill>
              </a:rPr>
              <a:t>flexible </a:t>
            </a:r>
            <a:r>
              <a:rPr lang="en-GB" sz="2400" dirty="0">
                <a:solidFill>
                  <a:srgbClr val="7030A0"/>
                </a:solidFill>
              </a:rPr>
              <a:t>(bendy),</a:t>
            </a:r>
            <a:r>
              <a:rPr lang="en-GB" sz="2400" dirty="0">
                <a:solidFill>
                  <a:srgbClr val="0070C0"/>
                </a:solidFill>
              </a:rPr>
              <a:t> reflective </a:t>
            </a:r>
            <a:r>
              <a:rPr lang="en-GB" sz="2400" dirty="0">
                <a:solidFill>
                  <a:srgbClr val="7030A0"/>
                </a:solidFill>
              </a:rPr>
              <a:t>(shiny), </a:t>
            </a:r>
            <a:r>
              <a:rPr lang="en-GB" sz="2400" dirty="0">
                <a:solidFill>
                  <a:srgbClr val="0070C0"/>
                </a:solidFill>
              </a:rPr>
              <a:t>transparent </a:t>
            </a:r>
            <a:r>
              <a:rPr lang="en-GB" sz="2400" dirty="0">
                <a:solidFill>
                  <a:srgbClr val="7030A0"/>
                </a:solidFill>
              </a:rPr>
              <a:t>(see-through), </a:t>
            </a:r>
            <a:r>
              <a:rPr lang="en-GB" sz="2400" dirty="0">
                <a:solidFill>
                  <a:srgbClr val="0070C0"/>
                </a:solidFill>
              </a:rPr>
              <a:t>opaque </a:t>
            </a:r>
            <a:r>
              <a:rPr lang="en-GB" sz="2400" dirty="0">
                <a:solidFill>
                  <a:srgbClr val="7030A0"/>
                </a:solidFill>
              </a:rPr>
              <a:t>(not see-through),</a:t>
            </a:r>
            <a:r>
              <a:rPr lang="en-GB" sz="2400" dirty="0">
                <a:solidFill>
                  <a:srgbClr val="0070C0"/>
                </a:solidFill>
              </a:rPr>
              <a:t> translucent </a:t>
            </a:r>
            <a:r>
              <a:rPr lang="en-GB" sz="2400" dirty="0">
                <a:solidFill>
                  <a:srgbClr val="7030A0"/>
                </a:solidFill>
              </a:rPr>
              <a:t>(a little bit see-through)</a:t>
            </a:r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901700"/>
            <a:ext cx="7712155" cy="5819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I can identify materials and their properties.</a:t>
            </a:r>
          </a:p>
          <a:p>
            <a:pPr marL="0" indent="0">
              <a:buNone/>
            </a:pPr>
            <a:endParaRPr lang="en-GB" sz="1600" dirty="0">
              <a:solidFill>
                <a:srgbClr val="0D5099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think, talk….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What do the children already know about materials and their properties? (20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01" y="1351648"/>
            <a:ext cx="1104902" cy="1473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92" y="2937009"/>
            <a:ext cx="1104901" cy="1473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9619" y="3144974"/>
            <a:ext cx="1473204" cy="1111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80" y="2947427"/>
            <a:ext cx="1104900" cy="147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33" y="1335082"/>
            <a:ext cx="1104900" cy="1473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66" y="4977763"/>
            <a:ext cx="1104900" cy="147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1342990"/>
            <a:ext cx="1104900" cy="147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2421" y="3138715"/>
            <a:ext cx="1473204" cy="11117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29" y="4977763"/>
            <a:ext cx="1104900" cy="1473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19337" y="4555739"/>
            <a:ext cx="10733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8189" y="2150061"/>
            <a:ext cx="133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Rigid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70" y="4977763"/>
            <a:ext cx="1104900" cy="147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69655" y="2806864"/>
            <a:ext cx="21333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Sort the objects collected into two groups. Do this 4-5 times using the word mat to help you.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C92173-E2CE-4302-A6C3-703C3DDA0C04}"/>
              </a:ext>
            </a:extLst>
          </p:cNvPr>
          <p:cNvSpPr txBox="1"/>
          <p:nvPr/>
        </p:nvSpPr>
        <p:spPr>
          <a:xfrm>
            <a:off x="11049383" y="635214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4</a:t>
            </a:fld>
            <a:endParaRPr lang="en-GB" dirty="0"/>
          </a:p>
        </p:txBody>
      </p:sp>
      <p:pic>
        <p:nvPicPr>
          <p:cNvPr id="28" name="Picture 27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A5DE30CB-8424-4C95-821C-7613B4B4AD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e.g. Cling film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 found cling film. </a:t>
            </a:r>
          </a:p>
          <a:p>
            <a:r>
              <a:rPr lang="en-GB" sz="2000" dirty="0"/>
              <a:t>It is made of plastic.</a:t>
            </a:r>
          </a:p>
          <a:p>
            <a:r>
              <a:rPr lang="en-GB" sz="2000" dirty="0"/>
              <a:t>It is flexible and transparent.</a:t>
            </a:r>
          </a:p>
          <a:p>
            <a:r>
              <a:rPr lang="en-GB" sz="2000" dirty="0"/>
              <a:t>It is used to wrap around food to keep it fresh.</a:t>
            </a:r>
          </a:p>
          <a:p>
            <a:r>
              <a:rPr lang="en-GB" sz="2000" dirty="0"/>
              <a:t>It is useful because it is flexible enough to wrap around different shapes.</a:t>
            </a:r>
          </a:p>
          <a:p>
            <a:r>
              <a:rPr lang="en-GB" sz="2000" dirty="0"/>
              <a:t>Because it is transparent, I can easily see what food I have wrapped up.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976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900" dirty="0">
                <a:solidFill>
                  <a:srgbClr val="FF0000"/>
                </a:solidFill>
              </a:rPr>
              <a:t>Let your child have a go using the sentence starters to structure their discussion. </a:t>
            </a:r>
          </a:p>
          <a:p>
            <a:pPr algn="ctr"/>
            <a:endParaRPr lang="en-GB" sz="1400" dirty="0"/>
          </a:p>
          <a:p>
            <a:r>
              <a:rPr lang="en-GB" sz="2400" dirty="0"/>
              <a:t>I found ________. </a:t>
            </a:r>
          </a:p>
          <a:p>
            <a:endParaRPr lang="en-GB" sz="2400" dirty="0"/>
          </a:p>
          <a:p>
            <a:r>
              <a:rPr lang="en-GB" sz="2400" dirty="0"/>
              <a:t>It is made of ________ (and______).</a:t>
            </a:r>
          </a:p>
          <a:p>
            <a:endParaRPr lang="en-GB" sz="2400" dirty="0"/>
          </a:p>
          <a:p>
            <a:r>
              <a:rPr lang="en-GB" sz="2400" dirty="0"/>
              <a:t>It is ______________ (properties).</a:t>
            </a:r>
          </a:p>
          <a:p>
            <a:endParaRPr lang="en-GB" sz="2400" dirty="0"/>
          </a:p>
          <a:p>
            <a:r>
              <a:rPr lang="en-GB" sz="2400" dirty="0"/>
              <a:t>It is used to/for_____________.</a:t>
            </a:r>
          </a:p>
          <a:p>
            <a:endParaRPr lang="en-GB" sz="2400" dirty="0"/>
          </a:p>
          <a:p>
            <a:r>
              <a:rPr lang="en-GB" sz="2400" dirty="0"/>
              <a:t>It is useful because ______________.</a:t>
            </a:r>
          </a:p>
          <a:p>
            <a:pPr algn="ctr"/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10723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talk, extend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973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Look at the materials an object is made from and </a:t>
            </a:r>
            <a:r>
              <a:rPr lang="en-GB" sz="2200" b="1" i="1" u="sng" dirty="0">
                <a:solidFill>
                  <a:schemeClr val="bg1"/>
                </a:solidFill>
                <a:latin typeface="+mj-lt"/>
              </a:rPr>
              <a:t>discuss</a:t>
            </a:r>
            <a:r>
              <a:rPr lang="en-GB" sz="2200" b="1" i="1" dirty="0">
                <a:solidFill>
                  <a:schemeClr val="bg1"/>
                </a:solidFill>
                <a:latin typeface="+mj-lt"/>
              </a:rPr>
              <a:t> what it is used for.</a:t>
            </a:r>
          </a:p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(20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40" y="1755892"/>
            <a:ext cx="1790930" cy="1479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660" y="1252454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Activity 2: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1F7017-0105-4772-B977-9DC883DD503A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>
                <a:solidFill>
                  <a:schemeClr val="bg1"/>
                </a:solidFill>
              </a:rPr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3" name="Picture 22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069FC88F-D4D7-4587-8D30-348015FB8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3" y="52817"/>
            <a:ext cx="1080518" cy="10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1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257452"/>
            <a:ext cx="3317289" cy="622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Activity 3: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>
                <a:solidFill>
                  <a:srgbClr val="FF0000"/>
                </a:solidFill>
              </a:rPr>
              <a:t>(10-15 minutes)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Ask your child what other materials could be used to wrap food: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i="1" dirty="0">
                <a:solidFill>
                  <a:srgbClr val="FF0000"/>
                </a:solidFill>
              </a:rPr>
              <a:t>“Could I use wood, metal, water, rock </a:t>
            </a:r>
            <a:r>
              <a:rPr lang="en-GB" sz="2000" i="1" dirty="0" err="1">
                <a:solidFill>
                  <a:srgbClr val="FF0000"/>
                </a:solidFill>
              </a:rPr>
              <a:t>etc</a:t>
            </a:r>
            <a:r>
              <a:rPr lang="en-GB" sz="2000" i="1" dirty="0">
                <a:solidFill>
                  <a:srgbClr val="FF0000"/>
                </a:solidFill>
              </a:rPr>
              <a:t>?”</a:t>
            </a:r>
            <a:endParaRPr lang="en-GB" sz="2000" i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Choose one of the objects your child found and ask the same questions.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500" u="sng" dirty="0">
                <a:solidFill>
                  <a:schemeClr val="tx1"/>
                </a:solidFill>
              </a:rPr>
              <a:t>Note: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500" dirty="0">
                <a:solidFill>
                  <a:schemeClr val="tx1"/>
                </a:solidFill>
              </a:rPr>
              <a:t>Asking ‘silly’ questions like: “I will wrap my sandwich using brick” will not only make your child laugh, but help them to reason  for or against a suitable or unsuitable idea.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257452"/>
            <a:ext cx="7712155" cy="6224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</a:t>
            </a:r>
            <a:r>
              <a:rPr lang="en-GB" sz="2000" dirty="0"/>
              <a:t>I can identify what materials are best for a certain purpose.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40" y="2108200"/>
            <a:ext cx="2148960" cy="2057400"/>
          </a:xfrm>
          <a:prstGeom prst="rect">
            <a:avLst/>
          </a:prstGeom>
        </p:spPr>
      </p:pic>
      <p:pic>
        <p:nvPicPr>
          <p:cNvPr id="15" name="Picture 14" descr="stacked brown rocks">
            <a:extLst>
              <a:ext uri="{FF2B5EF4-FFF2-40B4-BE49-F238E27FC236}">
                <a16:creationId xmlns:a16="http://schemas.microsoft.com/office/drawing/2014/main" id="{9FA1BB78-0081-45CD-91DF-FE32B6AC62E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r="34855" b="33444"/>
          <a:stretch/>
        </p:blipFill>
        <p:spPr bwMode="auto">
          <a:xfrm>
            <a:off x="7667580" y="796014"/>
            <a:ext cx="1793920" cy="1312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6354864" y="1701800"/>
            <a:ext cx="1125436" cy="81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46075" y="3370184"/>
            <a:ext cx="1321505" cy="58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blue body of water">
            <a:extLst>
              <a:ext uri="{FF2B5EF4-FFF2-40B4-BE49-F238E27FC236}">
                <a16:creationId xmlns:a16="http://schemas.microsoft.com/office/drawing/2014/main" id="{63E93BA4-BE4C-4DD5-99AA-9104749EBE9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24028" r="29005" b="25313"/>
          <a:stretch/>
        </p:blipFill>
        <p:spPr bwMode="auto">
          <a:xfrm>
            <a:off x="7767075" y="2738439"/>
            <a:ext cx="1798536" cy="1263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silver and gold round coins">
            <a:extLst>
              <a:ext uri="{FF2B5EF4-FFF2-40B4-BE49-F238E27FC236}">
                <a16:creationId xmlns:a16="http://schemas.microsoft.com/office/drawing/2014/main" id="{DA19E678-8715-4541-B050-DC92AAC11F39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t="28131" r="15444" b="2376"/>
          <a:stretch/>
        </p:blipFill>
        <p:spPr bwMode="auto">
          <a:xfrm>
            <a:off x="7767075" y="4508559"/>
            <a:ext cx="1798536" cy="1244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>
            <a:off x="6088756" y="4284584"/>
            <a:ext cx="1495655" cy="73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09048" y="5776459"/>
            <a:ext cx="337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Your child may say no to metal - refer to tin foil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624CC-A182-41DF-8C1C-C45ADD48BDD9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4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951363"/>
            <a:ext cx="3317289" cy="5475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Activity 4: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Discuss: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Apart from cling film, is there anything else used to wrap or keep food fresh?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What materials are they made from?</a:t>
            </a:r>
            <a:r>
              <a:rPr lang="en-GB" sz="2000" dirty="0">
                <a:solidFill>
                  <a:srgbClr val="FF0000"/>
                </a:solidFill>
              </a:rPr>
              <a:t> “</a:t>
            </a:r>
            <a:r>
              <a:rPr lang="en-GB" sz="2000" i="1" dirty="0">
                <a:solidFill>
                  <a:srgbClr val="FF0000"/>
                </a:solidFill>
              </a:rPr>
              <a:t>I found a food bag (recycled plastic), a food lid (plastic) and a Tupperware container (plastic).”</a:t>
            </a:r>
            <a:endParaRPr lang="en-GB" sz="2000" i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What properties do they have in common and what properties are different?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000" i="1" dirty="0">
                <a:solidFill>
                  <a:srgbClr val="FF0000"/>
                </a:solidFill>
              </a:rPr>
              <a:t>“The Tupperware plastic is rigid and translucent. The lid and bag are also translucent but the lid is flexible and stretchy compared to the Tupperware.”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954407"/>
            <a:ext cx="7712155" cy="5472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identify materials.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D5099"/>
                </a:solidFill>
              </a:rPr>
              <a:t>Help your child to identify the objects based on their materials and group them.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6125" y="4764206"/>
            <a:ext cx="7422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D5099"/>
                </a:solidFill>
              </a:rPr>
              <a:t>Compare and identify objects that have the same job. This could be toys, cutlery, chairs - anything!</a:t>
            </a:r>
          </a:p>
          <a:p>
            <a:r>
              <a:rPr lang="en-GB" dirty="0"/>
              <a:t>Discuss: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materials they are made from.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properties they have in common and what properties are different.</a:t>
            </a:r>
            <a:endParaRPr lang="en-GB" dirty="0">
              <a:solidFill>
                <a:srgbClr val="0D509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Review, think, talk….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How are materials used to fit a purpose? (20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9075" r="5679" b="10741"/>
          <a:stretch/>
        </p:blipFill>
        <p:spPr>
          <a:xfrm>
            <a:off x="3924554" y="2077853"/>
            <a:ext cx="2231775" cy="2618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24074" r="10865" b="20185"/>
          <a:stretch/>
        </p:blipFill>
        <p:spPr>
          <a:xfrm>
            <a:off x="8753432" y="2077853"/>
            <a:ext cx="2231775" cy="2615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8148" r="16415" b="14630"/>
          <a:stretch/>
        </p:blipFill>
        <p:spPr>
          <a:xfrm>
            <a:off x="6338993" y="2077853"/>
            <a:ext cx="2231775" cy="26188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A645A2-D72F-4738-BBA0-F7807B489046}"/>
              </a:ext>
            </a:extLst>
          </p:cNvPr>
          <p:cNvSpPr txBox="1"/>
          <p:nvPr/>
        </p:nvSpPr>
        <p:spPr>
          <a:xfrm>
            <a:off x="167569" y="6426650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7</a:t>
            </a:fld>
            <a:endParaRPr lang="en-GB" dirty="0"/>
          </a:p>
        </p:txBody>
      </p:sp>
      <p:pic>
        <p:nvPicPr>
          <p:cNvPr id="17" name="Picture 16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11DA92D8-7E0E-4290-9F88-561FB004F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0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69" y="1098038"/>
            <a:ext cx="3401254" cy="56605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dirty="0">
                <a:solidFill>
                  <a:srgbClr val="FF0000"/>
                </a:solidFill>
              </a:rPr>
              <a:t>Activity 5: 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You are learning from home and need a ‘uniform’ that is comfortable but also suitable for your daily exercise.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Think about what your uniform needs to be: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Should it be soft, rough? What materials would be best? If you want to work out, what properties should the materials have?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What will it look like?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Ask your child to present their design and explain their reasoning.</a:t>
            </a:r>
          </a:p>
          <a:p>
            <a:pPr>
              <a:lnSpc>
                <a:spcPct val="120000"/>
              </a:lnSpc>
            </a:pPr>
            <a:r>
              <a:rPr lang="en-GB" sz="1400" dirty="0"/>
              <a:t>Critique their design and ask questions.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i="1" dirty="0">
                <a:solidFill>
                  <a:srgbClr val="FF0000"/>
                </a:solidFill>
              </a:rPr>
              <a:t>e.g. “Will the reflective sequins be comfortable for exercise?” </a:t>
            </a:r>
            <a:r>
              <a:rPr lang="en-GB" sz="1400" b="1" i="1" dirty="0">
                <a:solidFill>
                  <a:srgbClr val="FF0000"/>
                </a:solidFill>
              </a:rPr>
              <a:t>or</a:t>
            </a:r>
            <a:r>
              <a:rPr lang="en-GB" sz="1400" i="1" dirty="0">
                <a:solidFill>
                  <a:srgbClr val="FF0000"/>
                </a:solidFill>
              </a:rPr>
              <a:t> “I like that you used stretchy material - why did you choose that?”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87900" y="5835219"/>
            <a:ext cx="652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D5099"/>
                </a:solidFill>
              </a:rPr>
              <a:t>Ask your child to give you a brief this time (e.g. waterproof hat, lid for a container, safety jacket for cycling). Present your ideas and let your child critique them.</a:t>
            </a:r>
            <a:endParaRPr lang="en-US" dirty="0">
              <a:solidFill>
                <a:srgbClr val="0D5099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108396" y="-75190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Review, think, talk….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67569" y="37403"/>
            <a:ext cx="781236" cy="76337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167569" y="92892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948038" y="444822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6D0A9F-5266-40D7-BD38-51D5CBE16850}"/>
              </a:ext>
            </a:extLst>
          </p:cNvPr>
          <p:cNvSpPr txBox="1"/>
          <p:nvPr/>
        </p:nvSpPr>
        <p:spPr>
          <a:xfrm>
            <a:off x="1116373" y="482990"/>
            <a:ext cx="87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Use materials to suit a specific purpose (30-40 minutes) </a:t>
            </a:r>
            <a:endParaRPr lang="en-GB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0096" y="1098038"/>
            <a:ext cx="7489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D5099"/>
                </a:solidFill>
              </a:rPr>
              <a:t>Using materials from around the home, ask your child to design a uniform and to explain why they have designed it this way. It does not have to be to scale - it can be designed on a toy doll or teddy. If you do not have spare materials around the house, your child can draw their design instead and label.</a:t>
            </a:r>
            <a:endParaRPr lang="en-US" dirty="0"/>
          </a:p>
        </p:txBody>
      </p:sp>
      <p:pic>
        <p:nvPicPr>
          <p:cNvPr id="25" name="Picture 24" descr="three gray, green, and white scarf on top of table">
            <a:extLst>
              <a:ext uri="{FF2B5EF4-FFF2-40B4-BE49-F238E27FC236}">
                <a16:creationId xmlns:a16="http://schemas.microsoft.com/office/drawing/2014/main" id="{53A1E020-EAF6-4516-94CD-8E46EBA064B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4544" b="10270"/>
          <a:stretch/>
        </p:blipFill>
        <p:spPr bwMode="auto">
          <a:xfrm>
            <a:off x="3668356" y="3161730"/>
            <a:ext cx="1028008" cy="138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6FB88FA-9F20-41D0-BC06-DF67940D7922}"/>
              </a:ext>
            </a:extLst>
          </p:cNvPr>
          <p:cNvSpPr txBox="1"/>
          <p:nvPr/>
        </p:nvSpPr>
        <p:spPr>
          <a:xfrm>
            <a:off x="3845195" y="4525853"/>
            <a:ext cx="184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soft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99825D-3F32-46AA-9B20-83F90F4F4E67}"/>
              </a:ext>
            </a:extLst>
          </p:cNvPr>
          <p:cNvSpPr txBox="1"/>
          <p:nvPr/>
        </p:nvSpPr>
        <p:spPr>
          <a:xfrm>
            <a:off x="3824405" y="4819431"/>
            <a:ext cx="184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fabric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5275D6-994F-4F4C-921D-4950968EE714}"/>
              </a:ext>
            </a:extLst>
          </p:cNvPr>
          <p:cNvSpPr txBox="1"/>
          <p:nvPr/>
        </p:nvSpPr>
        <p:spPr>
          <a:xfrm>
            <a:off x="4760254" y="4498347"/>
            <a:ext cx="184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stretchy</a:t>
            </a:r>
          </a:p>
        </p:txBody>
      </p:sp>
      <p:pic>
        <p:nvPicPr>
          <p:cNvPr id="43" name="Picture 42" descr="beige, yellow, and blue loom bands">
            <a:extLst>
              <a:ext uri="{FF2B5EF4-FFF2-40B4-BE49-F238E27FC236}">
                <a16:creationId xmlns:a16="http://schemas.microsoft.com/office/drawing/2014/main" id="{CC2773EC-1B9C-416F-A164-AFD9B6399AE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15853" b="29993"/>
          <a:stretch/>
        </p:blipFill>
        <p:spPr bwMode="auto">
          <a:xfrm>
            <a:off x="4762670" y="3161730"/>
            <a:ext cx="1028008" cy="138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51" y="3155758"/>
            <a:ext cx="1015170" cy="13836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69807" y="4523256"/>
            <a:ext cx="831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Reflective </a:t>
            </a:r>
          </a:p>
          <a:p>
            <a:pPr algn="ctr"/>
            <a:r>
              <a:rPr lang="en-GB" sz="1200" dirty="0"/>
              <a:t>(shiny)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027" t="11111" r="5001" b="14629"/>
          <a:stretch/>
        </p:blipFill>
        <p:spPr>
          <a:xfrm>
            <a:off x="7092674" y="2347745"/>
            <a:ext cx="4347823" cy="3438096"/>
          </a:xfrm>
          <a:prstGeom prst="rect">
            <a:avLst/>
          </a:prstGeom>
        </p:spPr>
      </p:pic>
      <p:pic>
        <p:nvPicPr>
          <p:cNvPr id="21" name="Picture 20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292BEC30-778D-4F68-BA2F-D473229FC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" y="34113"/>
            <a:ext cx="758352" cy="7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89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473825" y="295184"/>
            <a:ext cx="11202669" cy="5924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Materials: </a:t>
            </a:r>
            <a:r>
              <a:rPr lang="en-GB" b="1" dirty="0"/>
              <a:t>Material</a:t>
            </a:r>
            <a:r>
              <a:rPr lang="en-GB" dirty="0"/>
              <a:t> is the matter from which a thing is or can be made.</a:t>
            </a:r>
            <a:r>
              <a:rPr lang="en-GB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Properties: </a:t>
            </a: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/>
              <a:t>property </a:t>
            </a:r>
            <a:r>
              <a:rPr lang="en-GB" dirty="0"/>
              <a:t>of an object or material is a feature that makes it suitable for a particular use.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Absorbent: </a:t>
            </a:r>
            <a:r>
              <a:rPr lang="en-GB" b="1" dirty="0"/>
              <a:t>Absorbent</a:t>
            </a:r>
            <a:r>
              <a:rPr lang="en-GB" dirty="0"/>
              <a:t> materials are able to soak up liquid easily.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Opaque:</a:t>
            </a:r>
            <a:r>
              <a:rPr lang="en-GB" dirty="0">
                <a:solidFill>
                  <a:schemeClr val="tx1"/>
                </a:solidFill>
              </a:rPr>
              <a:t> L</a:t>
            </a:r>
            <a:r>
              <a:rPr lang="en-GB" dirty="0"/>
              <a:t>ight cannot pass through </a:t>
            </a:r>
            <a:r>
              <a:rPr lang="en-GB" b="1" dirty="0"/>
              <a:t>opaque</a:t>
            </a:r>
            <a:r>
              <a:rPr lang="en-GB" dirty="0"/>
              <a:t> material - you cannot see through it.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Transparent: </a:t>
            </a:r>
            <a:r>
              <a:rPr lang="en-GB" dirty="0">
                <a:solidFill>
                  <a:schemeClr val="tx1"/>
                </a:solidFill>
              </a:rPr>
              <a:t>Li</a:t>
            </a:r>
            <a:r>
              <a:rPr lang="en-GB" dirty="0"/>
              <a:t>ght can pass through </a:t>
            </a:r>
            <a:r>
              <a:rPr lang="en-GB" b="1" dirty="0"/>
              <a:t>transparent</a:t>
            </a:r>
            <a:r>
              <a:rPr lang="en-GB" dirty="0"/>
              <a:t> material - you can see through it.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Translucent: </a:t>
            </a:r>
            <a:r>
              <a:rPr lang="en-GB" dirty="0">
                <a:solidFill>
                  <a:schemeClr val="tx1"/>
                </a:solidFill>
              </a:rPr>
              <a:t>S</a:t>
            </a:r>
            <a:r>
              <a:rPr lang="en-GB" dirty="0"/>
              <a:t>ome light can pass through </a:t>
            </a:r>
            <a:r>
              <a:rPr lang="en-GB" b="1" dirty="0"/>
              <a:t>translucent</a:t>
            </a:r>
            <a:r>
              <a:rPr lang="en-GB" dirty="0"/>
              <a:t> material so you can see a little bit through it.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Rigid: </a:t>
            </a:r>
            <a:r>
              <a:rPr lang="en-GB" dirty="0">
                <a:solidFill>
                  <a:schemeClr val="tx1"/>
                </a:solidFill>
              </a:rPr>
              <a:t>A </a:t>
            </a:r>
            <a:r>
              <a:rPr lang="en-GB" b="1" dirty="0">
                <a:solidFill>
                  <a:schemeClr val="tx1"/>
                </a:solidFill>
              </a:rPr>
              <a:t>rigid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object or material cannot be easily bent out of shape.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Flexible: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b="1" dirty="0">
                <a:solidFill>
                  <a:schemeClr val="tx1"/>
                </a:solidFill>
              </a:rPr>
              <a:t> flexible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/>
              <a:t>object or material can be bent easily without breaking.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Reflective: </a:t>
            </a:r>
            <a:r>
              <a:rPr lang="en-GB" dirty="0">
                <a:solidFill>
                  <a:schemeClr val="tx1"/>
                </a:solidFill>
              </a:rPr>
              <a:t>Light bounces off </a:t>
            </a:r>
            <a:r>
              <a:rPr lang="en-GB" b="1" dirty="0">
                <a:solidFill>
                  <a:schemeClr val="tx1"/>
                </a:solidFill>
              </a:rPr>
              <a:t>reflective</a:t>
            </a:r>
            <a:r>
              <a:rPr lang="en-GB" dirty="0">
                <a:solidFill>
                  <a:schemeClr val="tx1"/>
                </a:solidFill>
              </a:rPr>
              <a:t> material making it bright or shiny.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Dull: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dull</a:t>
            </a:r>
            <a:r>
              <a:rPr lang="en-GB" dirty="0">
                <a:solidFill>
                  <a:schemeClr val="tx1"/>
                </a:solidFill>
              </a:rPr>
              <a:t> object or material is not bright or shiny.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44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DF125A2BE7EC4BBA5D53924D00436D" ma:contentTypeVersion="13" ma:contentTypeDescription="Create a new document." ma:contentTypeScope="" ma:versionID="acffab6264e4a1902e1069cb1d5fe19d">
  <xsd:schema xmlns:xsd="http://www.w3.org/2001/XMLSchema" xmlns:xs="http://www.w3.org/2001/XMLSchema" xmlns:p="http://schemas.microsoft.com/office/2006/metadata/properties" xmlns:ns3="0ff8adc4-58f0-4cfe-ad48-79a46b32a9f8" xmlns:ns4="89114d93-40b0-4de1-aa32-14ecbdb0e84d" targetNamespace="http://schemas.microsoft.com/office/2006/metadata/properties" ma:root="true" ma:fieldsID="b2d93f5b01edf54ee6a3739859cfdc7a" ns3:_="" ns4:_="">
    <xsd:import namespace="0ff8adc4-58f0-4cfe-ad48-79a46b32a9f8"/>
    <xsd:import namespace="89114d93-40b0-4de1-aa32-14ecbdb0e8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8adc4-58f0-4cfe-ad48-79a46b32a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14d93-40b0-4de1-aa32-14ecbdb0e8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62C40-ACB1-464D-9655-61DD85FFCC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3CB096-EFD5-4448-B3E9-E66BA1B6BC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f8adc4-58f0-4cfe-ad48-79a46b32a9f8"/>
    <ds:schemaRef ds:uri="89114d93-40b0-4de1-aa32-14ecbdb0e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1501</Words>
  <Application>Microsoft Office PowerPoint</Application>
  <PresentationFormat>Widescreen</PresentationFormat>
  <Paragraphs>171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Andrea Marshall</cp:lastModifiedBy>
  <cp:revision>54</cp:revision>
  <cp:lastPrinted>2020-03-28T17:18:56Z</cp:lastPrinted>
  <dcterms:created xsi:type="dcterms:W3CDTF">2020-03-28T09:27:35Z</dcterms:created>
  <dcterms:modified xsi:type="dcterms:W3CDTF">2020-06-02T15:47:04Z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